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5"/>
  </p:notesMasterIdLst>
  <p:sldIdLst>
    <p:sldId id="260" r:id="rId2"/>
    <p:sldId id="258" r:id="rId3"/>
    <p:sldId id="287" r:id="rId4"/>
    <p:sldId id="265" r:id="rId5"/>
    <p:sldId id="286" r:id="rId6"/>
    <p:sldId id="266" r:id="rId7"/>
    <p:sldId id="267" r:id="rId8"/>
    <p:sldId id="268" r:id="rId9"/>
    <p:sldId id="269" r:id="rId10"/>
    <p:sldId id="283" r:id="rId11"/>
    <p:sldId id="282" r:id="rId12"/>
    <p:sldId id="262" r:id="rId13"/>
    <p:sldId id="270" r:id="rId14"/>
    <p:sldId id="271" r:id="rId15"/>
    <p:sldId id="261" r:id="rId16"/>
    <p:sldId id="272" r:id="rId17"/>
    <p:sldId id="273" r:id="rId18"/>
    <p:sldId id="274" r:id="rId19"/>
    <p:sldId id="275" r:id="rId20"/>
    <p:sldId id="280" r:id="rId21"/>
    <p:sldId id="281" r:id="rId22"/>
    <p:sldId id="278" r:id="rId23"/>
    <p:sldId id="28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2C8"/>
    <a:srgbClr val="284291"/>
    <a:srgbClr val="E6F0FF"/>
    <a:srgbClr val="E9ECF5"/>
    <a:srgbClr val="2E2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6327"/>
  </p:normalViewPr>
  <p:slideViewPr>
    <p:cSldViewPr snapToGrid="0">
      <p:cViewPr varScale="1">
        <p:scale>
          <a:sx n="128" d="100"/>
          <a:sy n="128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Training Time</a:t>
            </a:r>
            <a:br>
              <a:rPr lang="en-US" sz="1400" dirty="0"/>
            </a:br>
            <a:r>
              <a:rPr lang="en-US" sz="1400" dirty="0"/>
              <a:t>according to</a:t>
            </a:r>
            <a:r>
              <a:rPr lang="en-US" sz="1400" baseline="0" dirty="0"/>
              <a:t> </a:t>
            </a:r>
            <a:r>
              <a:rPr lang="en-US" sz="1400" dirty="0"/>
              <a:t>Inner</a:t>
            </a:r>
            <a:r>
              <a:rPr lang="en-US" sz="1400" baseline="0" dirty="0"/>
              <a:t> Update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34</c:v>
                </c:pt>
                <c:pt idx="2">
                  <c:v>49</c:v>
                </c:pt>
                <c:pt idx="3">
                  <c:v>65</c:v>
                </c:pt>
                <c:pt idx="4">
                  <c:v>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4F-F340-A643-4BE77427A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2231007"/>
        <c:axId val="892232735"/>
      </c:lineChart>
      <c:catAx>
        <c:axId val="892231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892232735"/>
        <c:crosses val="autoZero"/>
        <c:auto val="1"/>
        <c:lblAlgn val="ctr"/>
        <c:lblOffset val="100"/>
        <c:noMultiLvlLbl val="0"/>
      </c:catAx>
      <c:valAx>
        <c:axId val="89223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892231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343F8-0C3A-4044-8EF9-5ACC326FF7AE}" type="datetimeFigureOut">
              <a:rPr lang="en-KR" smtClean="0"/>
              <a:t>2023/05/19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8A2D8-F2FB-F44E-911C-3DA2E80564DD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5779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206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8A2D8-F2FB-F44E-911C-3DA2E80564DD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969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9920"/>
            <a:ext cx="9144000" cy="987879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4F14FD-4023-A745-8EC3-1EB0620AAC82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920065" y="6356350"/>
            <a:ext cx="4114800" cy="365125"/>
          </a:xfrm>
        </p:spPr>
        <p:txBody>
          <a:bodyPr/>
          <a:lstStyle>
            <a:lvl1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주최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Page </a:t>
            </a:r>
            <a:fld id="{836B6DB3-44B8-41C4-A846-21F6C61722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F1E9F3-43CB-AA65-0C17-40D6B7A72C34}"/>
              </a:ext>
            </a:extLst>
          </p:cNvPr>
          <p:cNvSpPr/>
          <p:nvPr userDrawn="1"/>
        </p:nvSpPr>
        <p:spPr>
          <a:xfrm>
            <a:off x="33866" y="136525"/>
            <a:ext cx="12124267" cy="45719"/>
          </a:xfrm>
          <a:prstGeom prst="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6B3DBE-32DC-7C61-253A-FA64809D7193}"/>
              </a:ext>
            </a:extLst>
          </p:cNvPr>
          <p:cNvSpPr/>
          <p:nvPr userDrawn="1"/>
        </p:nvSpPr>
        <p:spPr>
          <a:xfrm>
            <a:off x="33865" y="1887363"/>
            <a:ext cx="12124267" cy="1932622"/>
          </a:xfrm>
          <a:prstGeom prst="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6E53-F7F0-7044-8099-D4F309EC3737}" type="datetime1">
              <a:rPr lang="en-US" altLang="ko-KR" smtClean="0"/>
              <a:t>5/19/23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54DE0-0208-844D-ABB6-5FF934F49EFB}" type="datetime1">
              <a:rPr lang="en-US" altLang="ko-KR" smtClean="0"/>
              <a:t>5/19/23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55F4-0217-1BF8-6DC6-480180F4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86E91-3F1A-4D98-2006-3D7E8483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6E26-484A-2B46-AD5D-01E9AA6C08C9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BAEFE-826A-8BC3-C582-B1F703E2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E99C4-8836-D7D2-DD07-04648948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r>
              <a:rPr lang="en-US" altLang="ko-KR"/>
              <a:t>/n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70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235" y="381906"/>
            <a:ext cx="11791950" cy="598261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1706" y="1253331"/>
            <a:ext cx="11434479" cy="4820898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주최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Page </a:t>
            </a:r>
            <a:fld id="{836B6DB3-44B8-41C4-A846-21F6C61722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566B4-0D06-5DF3-2098-2630CC9A64B6}"/>
              </a:ext>
            </a:extLst>
          </p:cNvPr>
          <p:cNvSpPr txBox="1"/>
          <p:nvPr userDrawn="1"/>
        </p:nvSpPr>
        <p:spPr>
          <a:xfrm>
            <a:off x="1013791" y="99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93D0B-C116-C807-B52D-18F89E23227D}"/>
              </a:ext>
            </a:extLst>
          </p:cNvPr>
          <p:cNvSpPr/>
          <p:nvPr userDrawn="1"/>
        </p:nvSpPr>
        <p:spPr>
          <a:xfrm>
            <a:off x="33866" y="136525"/>
            <a:ext cx="12124267" cy="45719"/>
          </a:xfrm>
          <a:prstGeom prst="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A85A-9E76-B948-BA95-11EEDF69825B}" type="datetime1">
              <a:rPr lang="en-US" altLang="ko-KR" smtClean="0"/>
              <a:t>5/19/23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2A98-F444-2447-A745-B7CA7FF06F6A}" type="datetime1">
              <a:rPr lang="en-US" altLang="ko-KR" smtClean="0"/>
              <a:t>5/19/23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A41D-738B-4B4F-991C-4F4585B538A9}" type="datetime1">
              <a:rPr lang="en-US" altLang="ko-KR" smtClean="0"/>
              <a:t>5/19/23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C3D6-9FC5-7D45-B2E8-B3A91C4061C0}" type="datetime1">
              <a:rPr lang="en-US" altLang="ko-KR" smtClean="0"/>
              <a:t>5/19/23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6C4D3-DC5E-EA4B-8BB5-0E6C2D67ACE5}" type="datetime1">
              <a:rPr lang="en-US" altLang="ko-KR" smtClean="0"/>
              <a:t>5/19/23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F006-3292-7D46-B762-A26C145EB1F9}" type="datetime1">
              <a:rPr lang="en-US" altLang="ko-KR" smtClean="0"/>
              <a:t>5/19/23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A26E-662F-7342-AE44-B6AF3DB1206C}" type="datetime1">
              <a:rPr lang="en-US" altLang="ko-KR" smtClean="0"/>
              <a:t>5/19/23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13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E8561-2D8C-F542-989A-7BC9CAD8909A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92006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주최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3713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Page </a:t>
            </a:r>
            <a:fld id="{836B6DB3-44B8-41C4-A846-21F6C61722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DEDA5-0551-D0C7-2161-83427AE00403}"/>
              </a:ext>
            </a:extLst>
          </p:cNvPr>
          <p:cNvSpPr/>
          <p:nvPr userDrawn="1"/>
        </p:nvSpPr>
        <p:spPr>
          <a:xfrm>
            <a:off x="33866" y="136525"/>
            <a:ext cx="12124267" cy="45719"/>
          </a:xfrm>
          <a:prstGeom prst="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B6507E-6B03-2848-F308-7D88667E9B9F}"/>
              </a:ext>
            </a:extLst>
          </p:cNvPr>
          <p:cNvSpPr/>
          <p:nvPr userDrawn="1"/>
        </p:nvSpPr>
        <p:spPr>
          <a:xfrm>
            <a:off x="33868" y="6675756"/>
            <a:ext cx="12124267" cy="45719"/>
          </a:xfrm>
          <a:prstGeom prst="rect">
            <a:avLst/>
          </a:prstGeom>
          <a:solidFill>
            <a:srgbClr val="284291"/>
          </a:solidFill>
          <a:ln>
            <a:solidFill>
              <a:srgbClr val="284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63" Type="http://schemas.openxmlformats.org/officeDocument/2006/relationships/image" Target="../media/image63.png"/><Relationship Id="rId7" Type="http://schemas.openxmlformats.org/officeDocument/2006/relationships/image" Target="../media/image7.png"/><Relationship Id="rId2" Type="http://schemas.openxmlformats.org/officeDocument/2006/relationships/image" Target="../media/image73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5" Type="http://schemas.openxmlformats.org/officeDocument/2006/relationships/image" Target="../media/image5.png"/><Relationship Id="rId61" Type="http://schemas.openxmlformats.org/officeDocument/2006/relationships/image" Target="../media/image61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56" Type="http://schemas.openxmlformats.org/officeDocument/2006/relationships/image" Target="../media/image56.png"/><Relationship Id="rId64" Type="http://schemas.openxmlformats.org/officeDocument/2006/relationships/image" Target="../media/image64.png"/><Relationship Id="rId8" Type="http://schemas.openxmlformats.org/officeDocument/2006/relationships/image" Target="../media/image8.png"/><Relationship Id="rId51" Type="http://schemas.openxmlformats.org/officeDocument/2006/relationships/image" Target="../media/image51.png"/><Relationship Id="rId3" Type="http://schemas.openxmlformats.org/officeDocument/2006/relationships/image" Target="../media/image74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6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160.png"/><Relationship Id="rId21" Type="http://schemas.openxmlformats.org/officeDocument/2006/relationships/image" Target="../media/image330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17" Type="http://schemas.openxmlformats.org/officeDocument/2006/relationships/image" Target="../media/image290.png"/><Relationship Id="rId2" Type="http://schemas.openxmlformats.org/officeDocument/2006/relationships/image" Target="../media/image150.png"/><Relationship Id="rId16" Type="http://schemas.openxmlformats.org/officeDocument/2006/relationships/image" Target="../media/image280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230.png"/><Relationship Id="rId5" Type="http://schemas.openxmlformats.org/officeDocument/2006/relationships/image" Target="../media/image76.png"/><Relationship Id="rId15" Type="http://schemas.openxmlformats.org/officeDocument/2006/relationships/image" Target="../media/image270.png"/><Relationship Id="rId10" Type="http://schemas.openxmlformats.org/officeDocument/2006/relationships/image" Target="../media/image220.png"/><Relationship Id="rId19" Type="http://schemas.openxmlformats.org/officeDocument/2006/relationships/image" Target="../media/image310.png"/><Relationship Id="rId4" Type="http://schemas.openxmlformats.org/officeDocument/2006/relationships/image" Target="../media/image170.png"/><Relationship Id="rId9" Type="http://schemas.openxmlformats.org/officeDocument/2006/relationships/image" Target="../media/image210.png"/><Relationship Id="rId1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otebiosensing/rppg/blob/jh_main/rppg/configs/FIT_METAPHYS_MMPD.yaml" TargetMode="External"/><Relationship Id="rId2" Type="http://schemas.openxmlformats.org/officeDocument/2006/relationships/hyperlink" Target="https://wandb.ai/paperchae/rppg/workspace?workspace=user-paperch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chart" Target="../charts/chart1.xml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andb.ai/paperchae/rppg/workspace?workspace=user-papercha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5" Type="http://schemas.openxmlformats.org/officeDocument/2006/relationships/image" Target="../media/image7.png"/><Relationship Id="rId61" Type="http://schemas.openxmlformats.org/officeDocument/2006/relationships/image" Target="../media/image63.png"/><Relationship Id="rId19" Type="http://schemas.openxmlformats.org/officeDocument/2006/relationships/image" Target="../media/image2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10" Type="http://schemas.openxmlformats.org/officeDocument/2006/relationships/image" Target="../media/image12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00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B2F0-E401-2B44-0E54-0C39EDF89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9323"/>
            <a:ext cx="9144000" cy="2387600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MetaPhys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: Few-Shot Adaptation for </a:t>
            </a:r>
            <a:br>
              <a:rPr lang="en-US" sz="28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</a:br>
            <a:r>
              <a:rPr lang="en-US" sz="2800" dirty="0">
                <a:solidFill>
                  <a:schemeClr val="bg1"/>
                </a:solidFill>
                <a:latin typeface="Calibri"/>
                <a:ea typeface="맑은 고딕"/>
                <a:cs typeface="Calibri"/>
              </a:rPr>
              <a:t>Non-Contact Physiological Measurement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D7DF3-42A3-3C19-DAC2-9ED58A5E8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154" y="431844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400" dirty="0">
              <a:latin typeface="Calibri"/>
              <a:ea typeface="+mn-lt"/>
              <a:cs typeface="+mn-lt"/>
            </a:endParaRP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Xin Liu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et.al</a:t>
            </a:r>
            <a:r>
              <a:rPr lang="en-US" sz="1400" dirty="0">
                <a:latin typeface="Calibri"/>
                <a:ea typeface="+mn-lt"/>
                <a:cs typeface="+mn-lt"/>
              </a:rPr>
              <a:t> </a:t>
            </a:r>
            <a:r>
              <a:rPr lang="en-US" altLang="ko-KR" sz="1400" dirty="0">
                <a:latin typeface="Calibri"/>
                <a:ea typeface="+mn-lt"/>
                <a:cs typeface="+mn-lt"/>
              </a:rPr>
              <a:t>/ 2021</a:t>
            </a:r>
            <a:endParaRPr lang="en-US" sz="1400" dirty="0">
              <a:latin typeface="Calibri"/>
              <a:ea typeface="+mn-lt"/>
              <a:cs typeface="+mn-lt"/>
            </a:endParaRPr>
          </a:p>
          <a:p>
            <a:pPr algn="r"/>
            <a:r>
              <a:rPr lang="ko-KR" altLang="en-US" sz="1400" dirty="0" err="1">
                <a:latin typeface="Calibri"/>
                <a:ea typeface="맑은 고딕"/>
                <a:cs typeface="Calibri"/>
              </a:rPr>
              <a:t>채종의</a:t>
            </a:r>
            <a:r>
              <a:rPr lang="ko-KR" altLang="en-US" sz="1400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&amp;</a:t>
            </a:r>
            <a:r>
              <a:rPr lang="ko-KR" altLang="en-US" sz="1400" dirty="0">
                <a:latin typeface="Calibri"/>
                <a:ea typeface="맑은 고딕"/>
                <a:cs typeface="Calibri"/>
              </a:rPr>
              <a:t> 문종현</a:t>
            </a:r>
            <a:endParaRPr lang="en-US" altLang="ko-KR" sz="1400" dirty="0">
              <a:latin typeface="Calibri"/>
              <a:ea typeface="맑은 고딕"/>
              <a:cs typeface="Calibri"/>
            </a:endParaRPr>
          </a:p>
          <a:p>
            <a:pPr algn="r"/>
            <a:r>
              <a:rPr lang="en-US" sz="1400" dirty="0">
                <a:latin typeface="Calibri"/>
                <a:cs typeface="Calibri"/>
              </a:rPr>
              <a:t>May / 19 / 2023 </a:t>
            </a:r>
            <a:endParaRPr lang="en-KR" sz="1400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8A471-FDBF-1EE5-A898-E65C8C2B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07808-A30B-9645-B77F-716863BE67E6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FF1FC-66F0-1464-148F-FFD960BC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D616B-8A58-7F68-05D3-9E6CA033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fld id="{836B6DB3-44B8-41C4-A846-21F6C6172237}" type="slidenum">
              <a:rPr lang="ko-KR" altLang="en-US" smtClean="0"/>
              <a:pPr/>
              <a:t>0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12E753-B0E3-7558-F659-29B5C026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782" y="4202720"/>
            <a:ext cx="1069408" cy="37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416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94AD-7289-7C30-39DC-2359B0D8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MAML(cont.)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B7C3-98CB-1188-BBDA-90F170896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Minima for each Dataset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89AA-EDC5-9D7B-B740-FDC2CAFE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A2AEB-3910-CF7F-D2F8-D86709E0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503A6-CBEA-934C-0088-709E1936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026" name="Picture 2" descr="지도의 무료 일러스트">
            <a:extLst>
              <a:ext uri="{FF2B5EF4-FFF2-40B4-BE49-F238E27FC236}">
                <a16:creationId xmlns:a16="http://schemas.microsoft.com/office/drawing/2014/main" id="{13C2E48C-7283-59B3-D041-4B1987B9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259" y="1712561"/>
            <a:ext cx="7822131" cy="48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01E95D64-AC13-9F95-60BF-A7D19952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528" y="2240956"/>
            <a:ext cx="3420872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lt text">
            <a:extLst>
              <a:ext uri="{FF2B5EF4-FFF2-40B4-BE49-F238E27FC236}">
                <a16:creationId xmlns:a16="http://schemas.microsoft.com/office/drawing/2014/main" id="{FBE85939-F6ED-AB11-21B3-85B73396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02" y="3134142"/>
            <a:ext cx="1726491" cy="11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334D86AB-6FBD-7899-2FF1-016DDE42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925" y="3485640"/>
            <a:ext cx="1527677" cy="161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E937A01-D4E6-BE2C-FECC-B72B0A285690}"/>
              </a:ext>
            </a:extLst>
          </p:cNvPr>
          <p:cNvSpPr/>
          <p:nvPr/>
        </p:nvSpPr>
        <p:spPr>
          <a:xfrm>
            <a:off x="3506223" y="3738774"/>
            <a:ext cx="87763" cy="877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7CC0AA-8D55-BE90-79E5-C4257F987782}"/>
              </a:ext>
            </a:extLst>
          </p:cNvPr>
          <p:cNvSpPr/>
          <p:nvPr/>
        </p:nvSpPr>
        <p:spPr>
          <a:xfrm>
            <a:off x="5810449" y="4649000"/>
            <a:ext cx="87763" cy="877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CBB687-54F8-4D62-97B7-D196CFAA7286}"/>
              </a:ext>
            </a:extLst>
          </p:cNvPr>
          <p:cNvSpPr/>
          <p:nvPr/>
        </p:nvSpPr>
        <p:spPr>
          <a:xfrm>
            <a:off x="7590917" y="3974097"/>
            <a:ext cx="87763" cy="877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E9BF92-6BC4-3DAC-69B2-23448CF5E09C}"/>
              </a:ext>
            </a:extLst>
          </p:cNvPr>
          <p:cNvSpPr txBox="1"/>
          <p:nvPr/>
        </p:nvSpPr>
        <p:spPr>
          <a:xfrm>
            <a:off x="2699752" y="2108653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UBFC Dataset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D2A630-2DFE-2861-CEBA-C715B1A13D31}"/>
              </a:ext>
            </a:extLst>
          </p:cNvPr>
          <p:cNvSpPr txBox="1"/>
          <p:nvPr/>
        </p:nvSpPr>
        <p:spPr>
          <a:xfrm>
            <a:off x="4948282" y="329444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MMPD Dataset</a:t>
            </a:r>
          </a:p>
        </p:txBody>
      </p:sp>
      <p:grpSp>
        <p:nvGrpSpPr>
          <p:cNvPr id="51" name="그룹 79">
            <a:extLst>
              <a:ext uri="{FF2B5EF4-FFF2-40B4-BE49-F238E27FC236}">
                <a16:creationId xmlns:a16="http://schemas.microsoft.com/office/drawing/2014/main" id="{31249CD0-59A6-A41A-F9E7-DABD83131A4A}"/>
              </a:ext>
            </a:extLst>
          </p:cNvPr>
          <p:cNvGrpSpPr/>
          <p:nvPr/>
        </p:nvGrpSpPr>
        <p:grpSpPr>
          <a:xfrm>
            <a:off x="9689181" y="1673440"/>
            <a:ext cx="2001113" cy="1882103"/>
            <a:chOff x="1210395" y="380506"/>
            <a:chExt cx="6743551" cy="6344584"/>
          </a:xfrm>
        </p:grpSpPr>
        <p:pic>
          <p:nvPicPr>
            <p:cNvPr id="52" name="그림 4" descr="텍스트, 포즈이(가) 표시된 사진&#10;&#10;자동 생성된 설명">
              <a:extLst>
                <a:ext uri="{FF2B5EF4-FFF2-40B4-BE49-F238E27FC236}">
                  <a16:creationId xmlns:a16="http://schemas.microsoft.com/office/drawing/2014/main" id="{AF9216C0-84CE-DC25-35C9-DEA37C45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395" y="380506"/>
              <a:ext cx="1378975" cy="1037304"/>
            </a:xfrm>
            <a:prstGeom prst="rect">
              <a:avLst/>
            </a:prstGeom>
          </p:spPr>
        </p:pic>
        <p:pic>
          <p:nvPicPr>
            <p:cNvPr id="53" name="그림 5" descr="텍스트, 남성이(가) 표시된 사진&#10;&#10;자동 생성된 설명">
              <a:extLst>
                <a:ext uri="{FF2B5EF4-FFF2-40B4-BE49-F238E27FC236}">
                  <a16:creationId xmlns:a16="http://schemas.microsoft.com/office/drawing/2014/main" id="{B2FB5ABA-FD36-1DDC-3AAF-60CCD6448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9541" y="391391"/>
              <a:ext cx="1378975" cy="1037304"/>
            </a:xfrm>
            <a:prstGeom prst="rect">
              <a:avLst/>
            </a:prstGeom>
          </p:spPr>
        </p:pic>
        <p:pic>
          <p:nvPicPr>
            <p:cNvPr id="54" name="그림 6" descr="텍스트, 남성이(가) 표시된 사진&#10;&#10;자동 생성된 설명">
              <a:extLst>
                <a:ext uri="{FF2B5EF4-FFF2-40B4-BE49-F238E27FC236}">
                  <a16:creationId xmlns:a16="http://schemas.microsoft.com/office/drawing/2014/main" id="{E61988E4-6A2B-7CEE-B846-C1F15EC31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5144" y="391391"/>
              <a:ext cx="1366684" cy="1025013"/>
            </a:xfrm>
            <a:prstGeom prst="rect">
              <a:avLst/>
            </a:prstGeom>
          </p:spPr>
        </p:pic>
        <p:pic>
          <p:nvPicPr>
            <p:cNvPr id="55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B67C1F59-F080-1531-99D3-B8BC0C611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6370" y="402277"/>
              <a:ext cx="1378975" cy="1025013"/>
            </a:xfrm>
            <a:prstGeom prst="rect">
              <a:avLst/>
            </a:prstGeom>
          </p:spPr>
        </p:pic>
        <p:pic>
          <p:nvPicPr>
            <p:cNvPr id="56" name="그림 8" descr="텍스트, 사람, 포즈, 남성이(가) 표시된 사진&#10;&#10;자동 생성된 설명">
              <a:extLst>
                <a:ext uri="{FF2B5EF4-FFF2-40B4-BE49-F238E27FC236}">
                  <a16:creationId xmlns:a16="http://schemas.microsoft.com/office/drawing/2014/main" id="{1BD19CE6-8915-4FF0-FB2B-93402858F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74971" y="1448493"/>
              <a:ext cx="1378975" cy="1025013"/>
            </a:xfrm>
            <a:prstGeom prst="rect">
              <a:avLst/>
            </a:prstGeom>
          </p:spPr>
        </p:pic>
        <p:pic>
          <p:nvPicPr>
            <p:cNvPr id="57" name="그림 9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303BD16A-3EC9-822C-ED9C-72CC28FA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0727" y="1448493"/>
              <a:ext cx="1366684" cy="1037304"/>
            </a:xfrm>
            <a:prstGeom prst="rect">
              <a:avLst/>
            </a:prstGeom>
          </p:spPr>
        </p:pic>
        <p:pic>
          <p:nvPicPr>
            <p:cNvPr id="58" name="그림 10" descr="사람이(가) 표시된 사진&#10;&#10;자동 생성된 설명">
              <a:extLst>
                <a:ext uri="{FF2B5EF4-FFF2-40B4-BE49-F238E27FC236}">
                  <a16:creationId xmlns:a16="http://schemas.microsoft.com/office/drawing/2014/main" id="{D97C4036-CCDB-8A6F-A998-656EF4E40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95606" y="5687786"/>
              <a:ext cx="1378975" cy="1025013"/>
            </a:xfrm>
            <a:prstGeom prst="rect">
              <a:avLst/>
            </a:prstGeom>
          </p:spPr>
        </p:pic>
        <p:pic>
          <p:nvPicPr>
            <p:cNvPr id="59" name="그림 11" descr="텍스트, 사람, 실내, 남성이(가) 표시된 사진&#10;&#10;자동 생성된 설명">
              <a:extLst>
                <a:ext uri="{FF2B5EF4-FFF2-40B4-BE49-F238E27FC236}">
                  <a16:creationId xmlns:a16="http://schemas.microsoft.com/office/drawing/2014/main" id="{5F1D7AE1-AC45-D202-734F-50860B92F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98482" y="2499063"/>
              <a:ext cx="1378975" cy="1037304"/>
            </a:xfrm>
            <a:prstGeom prst="rect">
              <a:avLst/>
            </a:prstGeom>
          </p:spPr>
        </p:pic>
        <p:pic>
          <p:nvPicPr>
            <p:cNvPr id="60" name="그림 12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38EA5E18-ABAB-4812-17A2-E471A117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22417" y="3573582"/>
              <a:ext cx="1366684" cy="1037304"/>
            </a:xfrm>
            <a:prstGeom prst="rect">
              <a:avLst/>
            </a:prstGeom>
          </p:spPr>
        </p:pic>
        <p:pic>
          <p:nvPicPr>
            <p:cNvPr id="61" name="그림 13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0B7F68CA-D6D7-2C4C-D184-3494D2CB2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10395" y="1441962"/>
              <a:ext cx="1378975" cy="1037304"/>
            </a:xfrm>
            <a:prstGeom prst="rect">
              <a:avLst/>
            </a:prstGeom>
          </p:spPr>
        </p:pic>
        <p:pic>
          <p:nvPicPr>
            <p:cNvPr id="62" name="그림 14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27923E73-EE6D-BC99-88C8-375529747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30619" y="5687786"/>
              <a:ext cx="1366684" cy="1025013"/>
            </a:xfrm>
            <a:prstGeom prst="rect">
              <a:avLst/>
            </a:prstGeom>
          </p:spPr>
        </p:pic>
        <p:pic>
          <p:nvPicPr>
            <p:cNvPr id="63" name="그림 15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FBAFDC72-40BB-23D4-9C03-BCD00AF9F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74971" y="4630684"/>
              <a:ext cx="1366684" cy="1025013"/>
            </a:xfrm>
            <a:prstGeom prst="rect">
              <a:avLst/>
            </a:prstGeom>
          </p:spPr>
        </p:pic>
        <p:pic>
          <p:nvPicPr>
            <p:cNvPr id="1024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1BBB31E-9BCB-0BFE-52E1-4E56B065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07108" y="4628507"/>
              <a:ext cx="1366684" cy="1025013"/>
            </a:xfrm>
            <a:prstGeom prst="rect">
              <a:avLst/>
            </a:prstGeom>
          </p:spPr>
        </p:pic>
        <p:pic>
          <p:nvPicPr>
            <p:cNvPr id="1025" name="그림 17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5806BCAE-221E-483F-4157-F3D42CDC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39246" y="4632861"/>
              <a:ext cx="1366684" cy="1025013"/>
            </a:xfrm>
            <a:prstGeom prst="rect">
              <a:avLst/>
            </a:prstGeom>
          </p:spPr>
        </p:pic>
        <p:pic>
          <p:nvPicPr>
            <p:cNvPr id="1027" name="그림 18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46CC94C6-B785-042F-FFC8-442246A51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382269" y="4628507"/>
              <a:ext cx="1366684" cy="1025013"/>
            </a:xfrm>
            <a:prstGeom prst="rect">
              <a:avLst/>
            </a:prstGeom>
          </p:spPr>
        </p:pic>
        <p:pic>
          <p:nvPicPr>
            <p:cNvPr id="1028" name="그림 19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748303D5-0982-6179-5E40-DC9A2B6C9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310915" y="4630684"/>
              <a:ext cx="1366684" cy="1025013"/>
            </a:xfrm>
            <a:prstGeom prst="rect">
              <a:avLst/>
            </a:prstGeom>
          </p:spPr>
        </p:pic>
        <p:pic>
          <p:nvPicPr>
            <p:cNvPr id="1029" name="그림 20" descr="텍스트, 남성이(가) 표시된 사진&#10;&#10;자동 생성된 설명">
              <a:extLst>
                <a:ext uri="{FF2B5EF4-FFF2-40B4-BE49-F238E27FC236}">
                  <a16:creationId xmlns:a16="http://schemas.microsoft.com/office/drawing/2014/main" id="{983A64B3-9DBC-9848-75CB-C8F1B331E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210395" y="4626330"/>
              <a:ext cx="1366684" cy="1025013"/>
            </a:xfrm>
            <a:prstGeom prst="rect">
              <a:avLst/>
            </a:prstGeom>
          </p:spPr>
        </p:pic>
        <p:pic>
          <p:nvPicPr>
            <p:cNvPr id="1030" name="그림 21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A7D81A4B-7977-FDC4-9042-68E5FD352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574971" y="3562697"/>
              <a:ext cx="1366684" cy="1025013"/>
            </a:xfrm>
            <a:prstGeom prst="rect">
              <a:avLst/>
            </a:prstGeom>
          </p:spPr>
        </p:pic>
        <p:pic>
          <p:nvPicPr>
            <p:cNvPr id="1031" name="그림 22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BDF68D00-9F57-F9EF-3A25-1300481A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09984" y="3569228"/>
              <a:ext cx="1366684" cy="1025013"/>
            </a:xfrm>
            <a:prstGeom prst="rect">
              <a:avLst/>
            </a:prstGeom>
          </p:spPr>
        </p:pic>
        <p:pic>
          <p:nvPicPr>
            <p:cNvPr id="1032" name="그림 23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83111090-D6EF-CC60-51E3-C425C3315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76518" y="3569228"/>
              <a:ext cx="1366684" cy="1025013"/>
            </a:xfrm>
            <a:prstGeom prst="rect">
              <a:avLst/>
            </a:prstGeom>
          </p:spPr>
        </p:pic>
        <p:pic>
          <p:nvPicPr>
            <p:cNvPr id="1033" name="그림 24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6EBA1CF5-9285-A4EB-C32D-D2A6ECE1A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308039" y="5676900"/>
              <a:ext cx="1366684" cy="1025013"/>
            </a:xfrm>
            <a:prstGeom prst="rect">
              <a:avLst/>
            </a:prstGeom>
          </p:spPr>
        </p:pic>
        <p:pic>
          <p:nvPicPr>
            <p:cNvPr id="1034" name="그림 25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908FB633-44EA-BEB6-38B9-C0CA2B130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574971" y="2505595"/>
              <a:ext cx="1366684" cy="1025013"/>
            </a:xfrm>
            <a:prstGeom prst="rect">
              <a:avLst/>
            </a:prstGeom>
          </p:spPr>
        </p:pic>
        <p:pic>
          <p:nvPicPr>
            <p:cNvPr id="1035" name="그림 26">
              <a:extLst>
                <a:ext uri="{FF2B5EF4-FFF2-40B4-BE49-F238E27FC236}">
                  <a16:creationId xmlns:a16="http://schemas.microsoft.com/office/drawing/2014/main" id="{3D2A7961-FA56-DAC7-8F1E-B85D37226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421993" y="2512126"/>
              <a:ext cx="1366684" cy="1025013"/>
            </a:xfrm>
            <a:prstGeom prst="rect">
              <a:avLst/>
            </a:prstGeom>
          </p:spPr>
        </p:pic>
        <p:pic>
          <p:nvPicPr>
            <p:cNvPr id="1036" name="그림 27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C90DB054-932C-EC20-3B11-4E880CE5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512859" y="402277"/>
              <a:ext cx="1366684" cy="1025013"/>
            </a:xfrm>
            <a:prstGeom prst="rect">
              <a:avLst/>
            </a:prstGeom>
          </p:spPr>
        </p:pic>
        <p:pic>
          <p:nvPicPr>
            <p:cNvPr id="1037" name="그림 28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D82CC30A-7F76-C009-1A02-21CFF388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370767" y="2509949"/>
              <a:ext cx="1366684" cy="1025013"/>
            </a:xfrm>
            <a:prstGeom prst="rect">
              <a:avLst/>
            </a:prstGeom>
          </p:spPr>
        </p:pic>
        <p:pic>
          <p:nvPicPr>
            <p:cNvPr id="1038" name="그림 29" descr="실내이(가) 표시된 사진&#10;&#10;자동 생성된 설명">
              <a:extLst>
                <a:ext uri="{FF2B5EF4-FFF2-40B4-BE49-F238E27FC236}">
                  <a16:creationId xmlns:a16="http://schemas.microsoft.com/office/drawing/2014/main" id="{38C8A98C-6676-64E9-18E1-97DDEE43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305164" y="2516480"/>
              <a:ext cx="1366684" cy="1025013"/>
            </a:xfrm>
            <a:prstGeom prst="rect">
              <a:avLst/>
            </a:prstGeom>
          </p:spPr>
        </p:pic>
        <p:pic>
          <p:nvPicPr>
            <p:cNvPr id="1039" name="그림 30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E73FF49C-E782-BFDA-FE6E-A78C0D92D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10395" y="2503418"/>
              <a:ext cx="1366684" cy="1025013"/>
            </a:xfrm>
            <a:prstGeom prst="rect">
              <a:avLst/>
            </a:prstGeom>
          </p:spPr>
        </p:pic>
        <p:pic>
          <p:nvPicPr>
            <p:cNvPr id="1040" name="그림 31" descr="텍스트, 남성이(가) 표시된 사진&#10;&#10;자동 생성된 설명">
              <a:extLst>
                <a:ext uri="{FF2B5EF4-FFF2-40B4-BE49-F238E27FC236}">
                  <a16:creationId xmlns:a16="http://schemas.microsoft.com/office/drawing/2014/main" id="{8290BE47-B7FD-8933-C406-FAE7EE8E3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37849" y="1457202"/>
              <a:ext cx="1366684" cy="1025013"/>
            </a:xfrm>
            <a:prstGeom prst="rect">
              <a:avLst/>
            </a:prstGeom>
          </p:spPr>
        </p:pic>
        <p:pic>
          <p:nvPicPr>
            <p:cNvPr id="1041" name="그림 32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B68201D2-6082-4B6A-5134-8418647DF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574971" y="5687786"/>
              <a:ext cx="1366684" cy="1025013"/>
            </a:xfrm>
            <a:prstGeom prst="rect">
              <a:avLst/>
            </a:prstGeom>
          </p:spPr>
        </p:pic>
        <p:pic>
          <p:nvPicPr>
            <p:cNvPr id="1042" name="그림 33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E7B34D34-337B-4F9D-11B7-28EA68A67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210395" y="5687786"/>
              <a:ext cx="1366684" cy="1025013"/>
            </a:xfrm>
            <a:prstGeom prst="rect">
              <a:avLst/>
            </a:prstGeom>
          </p:spPr>
        </p:pic>
        <p:pic>
          <p:nvPicPr>
            <p:cNvPr id="1043" name="그림 35" descr="텍스트, 포즈이(가) 표시된 사진&#10;&#10;자동 생성된 설명">
              <a:extLst>
                <a:ext uri="{FF2B5EF4-FFF2-40B4-BE49-F238E27FC236}">
                  <a16:creationId xmlns:a16="http://schemas.microsoft.com/office/drawing/2014/main" id="{8B7B1A05-29D4-589B-E19E-8BD099DF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5506410" y="1450670"/>
              <a:ext cx="1366684" cy="1025013"/>
            </a:xfrm>
            <a:prstGeom prst="rect">
              <a:avLst/>
            </a:prstGeom>
          </p:spPr>
        </p:pic>
        <p:pic>
          <p:nvPicPr>
            <p:cNvPr id="1044" name="그림 36" descr="텍스트, 사람, 실내, 남성이(가) 표시된 사진&#10;&#10;자동 생성된 설명">
              <a:extLst>
                <a:ext uri="{FF2B5EF4-FFF2-40B4-BE49-F238E27FC236}">
                  <a16:creationId xmlns:a16="http://schemas.microsoft.com/office/drawing/2014/main" id="{AA3ABD31-3D88-B40C-62D5-CC48066D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3369288" y="1450670"/>
              <a:ext cx="1366684" cy="1025013"/>
            </a:xfrm>
            <a:prstGeom prst="rect">
              <a:avLst/>
            </a:prstGeom>
          </p:spPr>
        </p:pic>
        <p:pic>
          <p:nvPicPr>
            <p:cNvPr id="1045" name="그림 38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107136BB-6418-E3DC-D364-B890E47B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210395" y="3553988"/>
              <a:ext cx="1378975" cy="1037304"/>
            </a:xfrm>
            <a:prstGeom prst="rect">
              <a:avLst/>
            </a:prstGeom>
          </p:spPr>
        </p:pic>
        <p:pic>
          <p:nvPicPr>
            <p:cNvPr id="1046" name="그림 39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3239AEB7-814D-5BF5-F422-868018404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574971" y="391391"/>
              <a:ext cx="1366684" cy="1025013"/>
            </a:xfrm>
            <a:prstGeom prst="rect">
              <a:avLst/>
            </a:prstGeom>
          </p:spPr>
        </p:pic>
        <p:pic>
          <p:nvPicPr>
            <p:cNvPr id="1047" name="그림 40" descr="사람이(가) 표시된 사진&#10;&#10;자동 생성된 설명">
              <a:extLst>
                <a:ext uri="{FF2B5EF4-FFF2-40B4-BE49-F238E27FC236}">
                  <a16:creationId xmlns:a16="http://schemas.microsoft.com/office/drawing/2014/main" id="{C1E1E1F1-0913-4558-AA90-B84A4ED34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430619" y="3567051"/>
              <a:ext cx="1378975" cy="1025013"/>
            </a:xfrm>
            <a:prstGeom prst="rect">
              <a:avLst/>
            </a:prstGeom>
          </p:spPr>
        </p:pic>
        <p:pic>
          <p:nvPicPr>
            <p:cNvPr id="1048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FA8EF253-1215-8CB6-2920-A5E54C12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362141" y="5687786"/>
              <a:ext cx="1378975" cy="1037304"/>
            </a:xfrm>
            <a:prstGeom prst="rect">
              <a:avLst/>
            </a:prstGeom>
          </p:spPr>
        </p:pic>
      </p:grpSp>
      <p:grpSp>
        <p:nvGrpSpPr>
          <p:cNvPr id="1049" name="그룹 91">
            <a:extLst>
              <a:ext uri="{FF2B5EF4-FFF2-40B4-BE49-F238E27FC236}">
                <a16:creationId xmlns:a16="http://schemas.microsoft.com/office/drawing/2014/main" id="{4653761F-59BE-B4CB-A3DC-F9E5CC1EC267}"/>
              </a:ext>
            </a:extLst>
          </p:cNvPr>
          <p:cNvGrpSpPr/>
          <p:nvPr/>
        </p:nvGrpSpPr>
        <p:grpSpPr>
          <a:xfrm>
            <a:off x="9684508" y="4107759"/>
            <a:ext cx="2103488" cy="1933119"/>
            <a:chOff x="2420363" y="223157"/>
            <a:chExt cx="5317701" cy="4794035"/>
          </a:xfrm>
        </p:grpSpPr>
        <p:pic>
          <p:nvPicPr>
            <p:cNvPr id="1050" name="그림 66" descr="텍스트, 사람, 젊은, 포즈이(가) 표시된 사진&#10;&#10;자동 생성된 설명">
              <a:extLst>
                <a:ext uri="{FF2B5EF4-FFF2-40B4-BE49-F238E27FC236}">
                  <a16:creationId xmlns:a16="http://schemas.microsoft.com/office/drawing/2014/main" id="{DD13F5FC-60F0-D35C-45DE-5255BF14B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4446271" y="1173023"/>
              <a:ext cx="1291087" cy="964721"/>
            </a:xfrm>
            <a:prstGeom prst="rect">
              <a:avLst/>
            </a:prstGeom>
          </p:spPr>
        </p:pic>
        <p:pic>
          <p:nvPicPr>
            <p:cNvPr id="1051" name="그림 44" descr="텍스트, 실내, 사람이(가) 표시된 사진&#10;&#10;자동 생성된 설명">
              <a:extLst>
                <a:ext uri="{FF2B5EF4-FFF2-40B4-BE49-F238E27FC236}">
                  <a16:creationId xmlns:a16="http://schemas.microsoft.com/office/drawing/2014/main" id="{F5361C1E-B55D-322F-0ADC-F210B89CD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446977" y="3134847"/>
              <a:ext cx="1291087" cy="964721"/>
            </a:xfrm>
            <a:prstGeom prst="rect">
              <a:avLst/>
            </a:prstGeom>
          </p:spPr>
        </p:pic>
        <p:pic>
          <p:nvPicPr>
            <p:cNvPr id="1052" name="그림 45" descr="텍스트, 사람, 포즈이(가) 표시된 사진&#10;&#10;자동 생성된 설명">
              <a:extLst>
                <a:ext uri="{FF2B5EF4-FFF2-40B4-BE49-F238E27FC236}">
                  <a16:creationId xmlns:a16="http://schemas.microsoft.com/office/drawing/2014/main" id="{8502DF6C-BE22-8E47-724C-1ABB5711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6446977" y="2165795"/>
              <a:ext cx="1291087" cy="964721"/>
            </a:xfrm>
            <a:prstGeom prst="rect">
              <a:avLst/>
            </a:prstGeom>
          </p:spPr>
        </p:pic>
        <p:pic>
          <p:nvPicPr>
            <p:cNvPr id="1053" name="그림 46">
              <a:extLst>
                <a:ext uri="{FF2B5EF4-FFF2-40B4-BE49-F238E27FC236}">
                  <a16:creationId xmlns:a16="http://schemas.microsoft.com/office/drawing/2014/main" id="{9FADB9A7-D123-84B7-763E-76400FB39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446271" y="3134847"/>
              <a:ext cx="1291087" cy="964721"/>
            </a:xfrm>
            <a:prstGeom prst="rect">
              <a:avLst/>
            </a:prstGeom>
          </p:spPr>
        </p:pic>
        <p:pic>
          <p:nvPicPr>
            <p:cNvPr id="1054" name="그림 47" descr="텍스트, 사람, 실내, 포즈이(가) 표시된 사진&#10;&#10;자동 생성된 설명">
              <a:extLst>
                <a:ext uri="{FF2B5EF4-FFF2-40B4-BE49-F238E27FC236}">
                  <a16:creationId xmlns:a16="http://schemas.microsoft.com/office/drawing/2014/main" id="{D70F8B30-7BD6-AA84-4D61-2110B2A7A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436469" y="3134847"/>
              <a:ext cx="1291087" cy="964721"/>
            </a:xfrm>
            <a:prstGeom prst="rect">
              <a:avLst/>
            </a:prstGeom>
          </p:spPr>
        </p:pic>
        <p:pic>
          <p:nvPicPr>
            <p:cNvPr id="1055" name="그림 48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B8FFD6C3-8086-CC8D-A831-3D9E73743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2420363" y="3134847"/>
              <a:ext cx="1291087" cy="964721"/>
            </a:xfrm>
            <a:prstGeom prst="rect">
              <a:avLst/>
            </a:prstGeom>
          </p:spPr>
        </p:pic>
        <p:pic>
          <p:nvPicPr>
            <p:cNvPr id="1056" name="그림 49" descr="사람, 포즈이(가) 표시된 사진&#10;&#10;자동 생성된 설명">
              <a:extLst>
                <a:ext uri="{FF2B5EF4-FFF2-40B4-BE49-F238E27FC236}">
                  <a16:creationId xmlns:a16="http://schemas.microsoft.com/office/drawing/2014/main" id="{CE291DF8-B352-61B7-90AA-C77CA117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6446977" y="4052471"/>
              <a:ext cx="1291087" cy="964721"/>
            </a:xfrm>
            <a:prstGeom prst="rect">
              <a:avLst/>
            </a:prstGeom>
          </p:spPr>
        </p:pic>
        <p:pic>
          <p:nvPicPr>
            <p:cNvPr id="1057" name="그림 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12CC0D49-8812-6768-47B8-BDEF88E66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447055" y="3134847"/>
              <a:ext cx="1291087" cy="964721"/>
            </a:xfrm>
            <a:prstGeom prst="rect">
              <a:avLst/>
            </a:prstGeom>
          </p:spPr>
        </p:pic>
        <p:pic>
          <p:nvPicPr>
            <p:cNvPr id="1058" name="그림 51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EFE5E85D-1C34-45CA-5E3A-D95B477B0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3436469" y="4052471"/>
              <a:ext cx="1291087" cy="964721"/>
            </a:xfrm>
            <a:prstGeom prst="rect">
              <a:avLst/>
            </a:prstGeom>
          </p:spPr>
        </p:pic>
        <p:pic>
          <p:nvPicPr>
            <p:cNvPr id="1059" name="그림 52" descr="텍스트, 사람, 포즈이(가) 표시된 사진&#10;&#10;자동 생성된 설명">
              <a:extLst>
                <a:ext uri="{FF2B5EF4-FFF2-40B4-BE49-F238E27FC236}">
                  <a16:creationId xmlns:a16="http://schemas.microsoft.com/office/drawing/2014/main" id="{4F5DA25B-42E6-F8A0-BB01-8F614A8D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6446977" y="1173023"/>
              <a:ext cx="1291087" cy="964721"/>
            </a:xfrm>
            <a:prstGeom prst="rect">
              <a:avLst/>
            </a:prstGeom>
          </p:spPr>
        </p:pic>
        <p:pic>
          <p:nvPicPr>
            <p:cNvPr id="1060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1B61CE5-7266-2E91-1A0B-7408737D9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3436469" y="2165795"/>
              <a:ext cx="1291087" cy="964721"/>
            </a:xfrm>
            <a:prstGeom prst="rect">
              <a:avLst/>
            </a:prstGeom>
          </p:spPr>
        </p:pic>
        <p:pic>
          <p:nvPicPr>
            <p:cNvPr id="1061" name="그림 54" descr="텍스트, 사람, 실내, 남성이(가) 표시된 사진&#10;&#10;자동 생성된 설명">
              <a:extLst>
                <a:ext uri="{FF2B5EF4-FFF2-40B4-BE49-F238E27FC236}">
                  <a16:creationId xmlns:a16="http://schemas.microsoft.com/office/drawing/2014/main" id="{767E0D67-6F3E-2F2D-E90C-8C676318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5447055" y="1173023"/>
              <a:ext cx="1291087" cy="964721"/>
            </a:xfrm>
            <a:prstGeom prst="rect">
              <a:avLst/>
            </a:prstGeom>
          </p:spPr>
        </p:pic>
        <p:pic>
          <p:nvPicPr>
            <p:cNvPr id="1062" name="그림 55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EC036EBE-5BD4-52A0-1D74-C0E9B213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5447055" y="223157"/>
              <a:ext cx="1291087" cy="964721"/>
            </a:xfrm>
            <a:prstGeom prst="rect">
              <a:avLst/>
            </a:prstGeom>
          </p:spPr>
        </p:pic>
        <p:pic>
          <p:nvPicPr>
            <p:cNvPr id="1063" name="그림 56" descr="텍스트, 사람, 사진 액자이(가) 표시된 사진&#10;&#10;자동 생성된 설명">
              <a:extLst>
                <a:ext uri="{FF2B5EF4-FFF2-40B4-BE49-F238E27FC236}">
                  <a16:creationId xmlns:a16="http://schemas.microsoft.com/office/drawing/2014/main" id="{861CFDEC-7487-6677-3AD5-4A62AE67B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3436469" y="223157"/>
              <a:ext cx="1291087" cy="964721"/>
            </a:xfrm>
            <a:prstGeom prst="rect">
              <a:avLst/>
            </a:prstGeom>
          </p:spPr>
        </p:pic>
        <p:pic>
          <p:nvPicPr>
            <p:cNvPr id="1064" name="그림 57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04D16A-BC6E-C989-BE55-CE1C1023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3436469" y="1173023"/>
              <a:ext cx="1291087" cy="964721"/>
            </a:xfrm>
            <a:prstGeom prst="rect">
              <a:avLst/>
            </a:prstGeom>
          </p:spPr>
        </p:pic>
        <p:pic>
          <p:nvPicPr>
            <p:cNvPr id="1065" name="그림 59" descr="텍스트, 포즈이(가) 표시된 사진&#10;&#10;자동 생성된 설명">
              <a:extLst>
                <a:ext uri="{FF2B5EF4-FFF2-40B4-BE49-F238E27FC236}">
                  <a16:creationId xmlns:a16="http://schemas.microsoft.com/office/drawing/2014/main" id="{16F7DD89-3B4C-8BC1-D2C3-027C5D78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4452417" y="4052471"/>
              <a:ext cx="1276710" cy="950344"/>
            </a:xfrm>
            <a:prstGeom prst="rect">
              <a:avLst/>
            </a:prstGeom>
          </p:spPr>
        </p:pic>
        <p:pic>
          <p:nvPicPr>
            <p:cNvPr id="1066" name="그림 60">
              <a:extLst>
                <a:ext uri="{FF2B5EF4-FFF2-40B4-BE49-F238E27FC236}">
                  <a16:creationId xmlns:a16="http://schemas.microsoft.com/office/drawing/2014/main" id="{E8CA4CFE-EBD1-B9DC-065E-6FABE191C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2426508" y="4052471"/>
              <a:ext cx="1276710" cy="964721"/>
            </a:xfrm>
            <a:prstGeom prst="rect">
              <a:avLst/>
            </a:prstGeom>
          </p:spPr>
        </p:pic>
        <p:pic>
          <p:nvPicPr>
            <p:cNvPr id="1067" name="그림 61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8B0BFB16-8377-83C4-BD64-9D12010BD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452417" y="2165795"/>
              <a:ext cx="1276710" cy="964721"/>
            </a:xfrm>
            <a:prstGeom prst="rect">
              <a:avLst/>
            </a:prstGeom>
          </p:spPr>
        </p:pic>
        <p:pic>
          <p:nvPicPr>
            <p:cNvPr id="1068" name="그림 62" descr="텍스트, 사람, 포즈이(가) 표시된 사진&#10;&#10;자동 생성된 설명">
              <a:extLst>
                <a:ext uri="{FF2B5EF4-FFF2-40B4-BE49-F238E27FC236}">
                  <a16:creationId xmlns:a16="http://schemas.microsoft.com/office/drawing/2014/main" id="{C371DC98-3F25-82DD-7A52-FC5FDF2A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420363" y="2165795"/>
              <a:ext cx="1291087" cy="950344"/>
            </a:xfrm>
            <a:prstGeom prst="rect">
              <a:avLst/>
            </a:prstGeom>
          </p:spPr>
        </p:pic>
        <p:pic>
          <p:nvPicPr>
            <p:cNvPr id="1069" name="그림 63" descr="텍스트, 사람, 실내, 포즈이(가) 표시된 사진&#10;&#10;자동 생성된 설명">
              <a:extLst>
                <a:ext uri="{FF2B5EF4-FFF2-40B4-BE49-F238E27FC236}">
                  <a16:creationId xmlns:a16="http://schemas.microsoft.com/office/drawing/2014/main" id="{79DCDF38-E371-C289-5D11-6CD77E83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2426508" y="1173023"/>
              <a:ext cx="1276710" cy="964721"/>
            </a:xfrm>
            <a:prstGeom prst="rect">
              <a:avLst/>
            </a:prstGeom>
          </p:spPr>
        </p:pic>
        <p:pic>
          <p:nvPicPr>
            <p:cNvPr id="1070" name="그림 64" descr="사람, 웃기, 포즈이(가) 표시된 사진&#10;&#10;자동 생성된 설명">
              <a:extLst>
                <a:ext uri="{FF2B5EF4-FFF2-40B4-BE49-F238E27FC236}">
                  <a16:creationId xmlns:a16="http://schemas.microsoft.com/office/drawing/2014/main" id="{D26607AA-9993-8C16-7654-F927A93E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5453200" y="2165795"/>
              <a:ext cx="1276710" cy="964721"/>
            </a:xfrm>
            <a:prstGeom prst="rect">
              <a:avLst/>
            </a:prstGeom>
          </p:spPr>
        </p:pic>
        <p:pic>
          <p:nvPicPr>
            <p:cNvPr id="1071" name="그림 65" descr="텍스트, 사람, 소녀, 포즈이(가) 표시된 사진&#10;&#10;자동 생성된 설명">
              <a:extLst>
                <a:ext uri="{FF2B5EF4-FFF2-40B4-BE49-F238E27FC236}">
                  <a16:creationId xmlns:a16="http://schemas.microsoft.com/office/drawing/2014/main" id="{7618B02E-EF6D-29DC-7B3A-2B962F46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6453122" y="223157"/>
              <a:ext cx="1276710" cy="964721"/>
            </a:xfrm>
            <a:prstGeom prst="rect">
              <a:avLst/>
            </a:prstGeom>
          </p:spPr>
        </p:pic>
        <p:pic>
          <p:nvPicPr>
            <p:cNvPr id="1072" name="그림 66" descr="텍스트, 사람, 포즈이(가) 표시된 사진&#10;&#10;자동 생성된 설명">
              <a:extLst>
                <a:ext uri="{FF2B5EF4-FFF2-40B4-BE49-F238E27FC236}">
                  <a16:creationId xmlns:a16="http://schemas.microsoft.com/office/drawing/2014/main" id="{9A900FBF-B671-850D-E977-B88187E75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4452417" y="223157"/>
              <a:ext cx="1276710" cy="950344"/>
            </a:xfrm>
            <a:prstGeom prst="rect">
              <a:avLst/>
            </a:prstGeom>
          </p:spPr>
        </p:pic>
        <p:pic>
          <p:nvPicPr>
            <p:cNvPr id="1073" name="그림 67" descr="텍스트이(가) 표시된 사진&#10;&#10;자동 생성된 설명">
              <a:extLst>
                <a:ext uri="{FF2B5EF4-FFF2-40B4-BE49-F238E27FC236}">
                  <a16:creationId xmlns:a16="http://schemas.microsoft.com/office/drawing/2014/main" id="{216F9180-7ECE-D23A-F957-DFBBF3EF6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2426508" y="223157"/>
              <a:ext cx="1276710" cy="964721"/>
            </a:xfrm>
            <a:prstGeom prst="rect">
              <a:avLst/>
            </a:prstGeom>
          </p:spPr>
        </p:pic>
        <p:pic>
          <p:nvPicPr>
            <p:cNvPr id="1074" name="그림 68" descr="텍스트, 사람, 실내, 웃기이(가) 표시된 사진&#10;&#10;자동 생성된 설명">
              <a:extLst>
                <a:ext uri="{FF2B5EF4-FFF2-40B4-BE49-F238E27FC236}">
                  <a16:creationId xmlns:a16="http://schemas.microsoft.com/office/drawing/2014/main" id="{3F317A56-D7B5-9EA0-A98F-4993C511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5453200" y="4052471"/>
              <a:ext cx="1276710" cy="964721"/>
            </a:xfrm>
            <a:prstGeom prst="rect">
              <a:avLst/>
            </a:prstGeom>
          </p:spPr>
        </p:pic>
      </p:grpSp>
      <p:sp>
        <p:nvSpPr>
          <p:cNvPr id="1075" name="TextBox 1074">
            <a:extLst>
              <a:ext uri="{FF2B5EF4-FFF2-40B4-BE49-F238E27FC236}">
                <a16:creationId xmlns:a16="http://schemas.microsoft.com/office/drawing/2014/main" id="{48D68EEE-7659-B964-231D-74DE000F9939}"/>
              </a:ext>
            </a:extLst>
          </p:cNvPr>
          <p:cNvSpPr txBox="1"/>
          <p:nvPr/>
        </p:nvSpPr>
        <p:spPr>
          <a:xfrm>
            <a:off x="9883718" y="130742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UBFC Dataset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B86ECD13-D05E-D839-5EAF-54308CDE35D0}"/>
              </a:ext>
            </a:extLst>
          </p:cNvPr>
          <p:cNvSpPr txBox="1"/>
          <p:nvPr/>
        </p:nvSpPr>
        <p:spPr>
          <a:xfrm>
            <a:off x="9892281" y="374806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MMPD Dataset</a:t>
            </a:r>
          </a:p>
        </p:txBody>
      </p:sp>
    </p:spTree>
    <p:extLst>
      <p:ext uri="{BB962C8B-B14F-4D97-AF65-F5344CB8AC3E}">
        <p14:creationId xmlns:p14="http://schemas.microsoft.com/office/powerpoint/2010/main" val="15341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94AD-7289-7C30-39DC-2359B0D8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MAML(cont.)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B7C3-98CB-1188-BBDA-90F170896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Optimal Point for </a:t>
            </a:r>
            <a:r>
              <a:rPr lang="en-US" altLang="ko-KR" b="1" dirty="0"/>
              <a:t>Fast Adaptation </a:t>
            </a:r>
            <a:r>
              <a:rPr lang="en-US" altLang="ko-KR" dirty="0"/>
              <a:t>with New task</a:t>
            </a:r>
            <a:endParaRPr lang="en-KR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89AA-EDC5-9D7B-B740-FDC2CAFE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A2AEB-3910-CF7F-D2F8-D86709E0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503A6-CBEA-934C-0088-709E1936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026" name="Picture 2" descr="지도의 무료 일러스트">
            <a:extLst>
              <a:ext uri="{FF2B5EF4-FFF2-40B4-BE49-F238E27FC236}">
                <a16:creationId xmlns:a16="http://schemas.microsoft.com/office/drawing/2014/main" id="{13C2E48C-7283-59B3-D041-4B1987B9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259" y="1712561"/>
            <a:ext cx="7822131" cy="48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FE99EB-0783-5839-C14E-5412516B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80" y="1712560"/>
            <a:ext cx="7971366" cy="28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381993F-8B0B-67FE-DECE-635EDB54B10B}"/>
              </a:ext>
            </a:extLst>
          </p:cNvPr>
          <p:cNvSpPr/>
          <p:nvPr/>
        </p:nvSpPr>
        <p:spPr>
          <a:xfrm>
            <a:off x="5832909" y="2675823"/>
            <a:ext cx="154004" cy="15400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5000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6857-D0D3-3C13-5790-A7697B21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 – Physiological Meta-Learning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220E-D79D-2857-C0A0-8EF69322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</a:t>
            </a:r>
            <a:r>
              <a:rPr lang="en-US" b="1" dirty="0" err="1"/>
              <a:t>MetaPhys</a:t>
            </a:r>
            <a:r>
              <a:rPr lang="en-US" b="1" dirty="0"/>
              <a:t> : Unsupervised adaptation with </a:t>
            </a:r>
            <a:r>
              <a:rPr lang="en-US" b="1" dirty="0" err="1"/>
              <a:t>unlabed</a:t>
            </a:r>
            <a:r>
              <a:rPr lang="en-US" b="1" dirty="0"/>
              <a:t> data</a:t>
            </a:r>
            <a:endParaRPr lang="en-KR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6CB63-1918-E2A2-F1FB-11B9A50F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2468B-4A15-65E9-1317-A8082B2B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078C8-797B-741F-AB84-486C1B74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54550-74F1-D7A0-1C41-0869E7C7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64" y="1575906"/>
            <a:ext cx="9256159" cy="4871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5E6E8-102C-587A-F6B5-F8659C69CBC2}"/>
              </a:ext>
            </a:extLst>
          </p:cNvPr>
          <p:cNvSpPr txBox="1"/>
          <p:nvPr/>
        </p:nvSpPr>
        <p:spPr>
          <a:xfrm>
            <a:off x="-1045029" y="3559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3526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FE8F-0880-727F-1CCC-EA8697FD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 – Physiological Meta-Learning(cont.)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A7603-812B-970F-8653-C27853E6E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5C3AE-0274-29CC-4FC7-C5B15D53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53363-BC54-8BED-4723-C4DC82ED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094CB-78B0-9983-256C-3A5B5F716801}"/>
              </a:ext>
            </a:extLst>
          </p:cNvPr>
          <p:cNvSpPr txBox="1"/>
          <p:nvPr/>
        </p:nvSpPr>
        <p:spPr>
          <a:xfrm>
            <a:off x="444136" y="813395"/>
            <a:ext cx="11016344" cy="65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Spatial and Temporal Model Architecture Backbone (TS-CAN)</a:t>
            </a: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Temporal 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정보를 추출하는 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Motion Branch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와 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Spatial 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정보를 추출하는 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Appearance Branch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로 구성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1A6B2-0B66-9E8A-1629-A2CD410D5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2" b="50124"/>
          <a:stretch/>
        </p:blipFill>
        <p:spPr bwMode="auto">
          <a:xfrm>
            <a:off x="1368174" y="1520634"/>
            <a:ext cx="8628579" cy="400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78D48-B113-11E4-2328-878D72519239}"/>
              </a:ext>
            </a:extLst>
          </p:cNvPr>
          <p:cNvSpPr txBox="1"/>
          <p:nvPr/>
        </p:nvSpPr>
        <p:spPr>
          <a:xfrm>
            <a:off x="444136" y="5695411"/>
            <a:ext cx="109205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Motion Branch : Normalized Difference Frames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의 시간에 따른 움직임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즉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피부색의 변화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을 추출하여 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PPG Signal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을 추정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Appearance Branch : 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이미지 시퀀스의 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Averaged Frame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으로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부터 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ROI (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피부 중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이마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광대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 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영역에 대한 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Attention Mask</a:t>
            </a:r>
            <a:r>
              <a:rPr lang="ko-KR" altLang="en-US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를 생성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ko-KR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4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4D74-F3D9-86DD-36AD-4E5AA9A6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 – Physiological Meta-Learning(cont.)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3E455-F7F1-D814-8E29-9BD8DD96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FBE9-534B-15A1-3268-D6CCEACD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786B-F656-1256-C5E2-40973F3B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5DBAD-4B5C-5667-50FF-4038651A037F}"/>
              </a:ext>
            </a:extLst>
          </p:cNvPr>
          <p:cNvSpPr txBox="1"/>
          <p:nvPr/>
        </p:nvSpPr>
        <p:spPr>
          <a:xfrm>
            <a:off x="444137" y="935317"/>
            <a:ext cx="11303726" cy="692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Plane Orthogonal-to-Skin (POS)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얼굴 영상의 피부색 변화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(RGB)</a:t>
            </a:r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를 기반으로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과 관련된 신호를 추출하는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Pseudo Label Generator </a:t>
            </a:r>
            <a:r>
              <a:rPr lang="ko-KR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역할을 수행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1650E97-A23D-8632-8D38-0A0F16EF8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" y="1718448"/>
            <a:ext cx="6853478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477EC83-544F-EBD5-7370-33CCECDD42BF}"/>
              </a:ext>
            </a:extLst>
          </p:cNvPr>
          <p:cNvGrpSpPr/>
          <p:nvPr/>
        </p:nvGrpSpPr>
        <p:grpSpPr>
          <a:xfrm>
            <a:off x="7538270" y="1780897"/>
            <a:ext cx="3526116" cy="2731955"/>
            <a:chOff x="1026834" y="942340"/>
            <a:chExt cx="3526116" cy="273195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0894A56-A207-1450-7A87-6C072CA8D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470" b="49949"/>
            <a:stretch/>
          </p:blipFill>
          <p:spPr bwMode="auto">
            <a:xfrm>
              <a:off x="1026834" y="942340"/>
              <a:ext cx="3526116" cy="2731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7">
              <a:extLst>
                <a:ext uri="{FF2B5EF4-FFF2-40B4-BE49-F238E27FC236}">
                  <a16:creationId xmlns:a16="http://schemas.microsoft.com/office/drawing/2014/main" id="{0FF63E75-2E77-30B6-297E-B86F6646A047}"/>
                </a:ext>
              </a:extLst>
            </p:cNvPr>
            <p:cNvSpPr/>
            <p:nvPr/>
          </p:nvSpPr>
          <p:spPr>
            <a:xfrm>
              <a:off x="3409950" y="1028700"/>
              <a:ext cx="1009650" cy="215515"/>
            </a:xfrm>
            <a:prstGeom prst="rect">
              <a:avLst/>
            </a:prstGeom>
            <a:solidFill>
              <a:srgbClr val="E2F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596CFBE-7B89-6E14-6E62-D1839AC5D9D2}"/>
              </a:ext>
            </a:extLst>
          </p:cNvPr>
          <p:cNvSpPr txBox="1"/>
          <p:nvPr/>
        </p:nvSpPr>
        <p:spPr>
          <a:xfrm>
            <a:off x="444137" y="4568749"/>
            <a:ext cx="11303726" cy="1758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Implementation Procedure</a:t>
            </a:r>
            <a:endParaRPr lang="en-US" altLang="ko-KR" sz="1600" b="1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algn="l" rtl="0" fontAlgn="base"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1) 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S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patially averaging pixel values for each frame with the region-of-interest. (ROI selection &amp; Averaging)</a:t>
            </a:r>
          </a:p>
          <a:p>
            <a:pPr algn="l" rtl="0" fontAlgn="base"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2) Temporally normalizing the resulting signals within a certain window size calculated relative to the frame rate. (Normalization) </a:t>
            </a:r>
          </a:p>
          <a:p>
            <a:pPr algn="l" rtl="0" fontAlgn="base"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3) Applying a fixed matrix projection to offset the specular reflections and other noise. (POS)</a:t>
            </a:r>
          </a:p>
          <a:p>
            <a:pPr algn="l" rtl="0" fontAlgn="base"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4) Bandpass filtering of the resulting pulse waveform. (Filtering)</a:t>
            </a:r>
          </a:p>
        </p:txBody>
      </p:sp>
    </p:spTree>
    <p:extLst>
      <p:ext uri="{BB962C8B-B14F-4D97-AF65-F5344CB8AC3E}">
        <p14:creationId xmlns:p14="http://schemas.microsoft.com/office/powerpoint/2010/main" val="413930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6857-D0D3-3C13-5790-A7697B21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Method – Physiological Meta-Learning(cont.)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6CB63-1918-E2A2-F1FB-11B9A50F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2468B-4A15-65E9-1317-A8082B2B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078C8-797B-741F-AB84-486C1B74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192681-CF3F-4783-33DA-405F982C0849}"/>
                  </a:ext>
                </a:extLst>
              </p:cNvPr>
              <p:cNvSpPr txBox="1"/>
              <p:nvPr/>
            </p:nvSpPr>
            <p:spPr>
              <a:xfrm>
                <a:off x="4145726" y="3647326"/>
                <a:ext cx="424096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192681-CF3F-4783-33DA-405F982C0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26" y="3647326"/>
                <a:ext cx="424096" cy="393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7DFD5D-7BE0-6BDF-0496-AB5EB4930C81}"/>
                  </a:ext>
                </a:extLst>
              </p:cNvPr>
              <p:cNvSpPr txBox="1"/>
              <p:nvPr/>
            </p:nvSpPr>
            <p:spPr>
              <a:xfrm>
                <a:off x="4181586" y="4316152"/>
                <a:ext cx="424096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7DFD5D-7BE0-6BDF-0496-AB5EB4930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586" y="4316152"/>
                <a:ext cx="424096" cy="3931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ADB4-07C6-D873-3B85-B7CD018F8033}"/>
                  </a:ext>
                </a:extLst>
              </p:cNvPr>
              <p:cNvSpPr txBox="1"/>
              <p:nvPr/>
            </p:nvSpPr>
            <p:spPr>
              <a:xfrm>
                <a:off x="4145725" y="4990745"/>
                <a:ext cx="424096" cy="394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2ADB4-07C6-D873-3B85-B7CD018F8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25" y="4990745"/>
                <a:ext cx="424096" cy="3944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C59F2-B8B1-9C52-ACB9-CEB52046E6F8}"/>
              </a:ext>
            </a:extLst>
          </p:cNvPr>
          <p:cNvGrpSpPr/>
          <p:nvPr/>
        </p:nvGrpSpPr>
        <p:grpSpPr>
          <a:xfrm>
            <a:off x="473067" y="1149911"/>
            <a:ext cx="2486473" cy="1390588"/>
            <a:chOff x="422327" y="1215484"/>
            <a:chExt cx="2496558" cy="11925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924A60-3A0A-2635-C48B-612A23E5B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360" b="43148"/>
            <a:stretch/>
          </p:blipFill>
          <p:spPr>
            <a:xfrm>
              <a:off x="422327" y="1215484"/>
              <a:ext cx="2496558" cy="119256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4F3A3C-7AFA-D083-4B8B-7245C539F0A8}"/>
                </a:ext>
              </a:extLst>
            </p:cNvPr>
            <p:cNvSpPr txBox="1"/>
            <p:nvPr/>
          </p:nvSpPr>
          <p:spPr>
            <a:xfrm>
              <a:off x="2413796" y="1860974"/>
              <a:ext cx="27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/>
                <a:t>𝜃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317D48E-3FB9-C4E3-B45D-926E29820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07" y="511956"/>
            <a:ext cx="2498599" cy="2917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C1D7E9-E71D-7895-09DB-56561A15F3FF}"/>
                  </a:ext>
                </a:extLst>
              </p:cNvPr>
              <p:cNvSpPr txBox="1"/>
              <p:nvPr/>
            </p:nvSpPr>
            <p:spPr>
              <a:xfrm>
                <a:off x="9260114" y="4358829"/>
                <a:ext cx="163595" cy="288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C1D7E9-E71D-7895-09DB-56561A15F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114" y="4358829"/>
                <a:ext cx="163595" cy="288733"/>
              </a:xfrm>
              <a:prstGeom prst="rect">
                <a:avLst/>
              </a:prstGeom>
              <a:blipFill>
                <a:blip r:embed="rId7"/>
                <a:stretch>
                  <a:fillRect l="-42857" t="-17391" r="-28571"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FF0450-9B1F-FE78-93E0-5D8FD6E32464}"/>
                  </a:ext>
                </a:extLst>
              </p:cNvPr>
              <p:cNvSpPr txBox="1"/>
              <p:nvPr/>
            </p:nvSpPr>
            <p:spPr>
              <a:xfrm>
                <a:off x="6218993" y="1203667"/>
                <a:ext cx="2874441" cy="1705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R" sz="1200" dirty="0"/>
                  <a:t>𝜃 : Pre-trained model</a:t>
                </a:r>
              </a:p>
              <a:p>
                <a:r>
                  <a:rPr lang="en-US" sz="1200" i="1" dirty="0"/>
                  <a:t>G </a:t>
                </a:r>
                <a:r>
                  <a:rPr lang="en-US" sz="1200" dirty="0"/>
                  <a:t>: POS for pseudo labels </a:t>
                </a:r>
                <a:endParaRPr lang="en-KR" sz="1200" i="1" dirty="0"/>
              </a:p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KR" sz="1200" dirty="0"/>
                  <a:t>: Support frames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KR" sz="12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KR" sz="1200" i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KR" sz="1200" dirty="0"/>
                  <a:t>: Query frames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KR" sz="12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KR" sz="12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KR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KR" sz="120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KR" sz="1200" dirty="0"/>
                  <a:t> : Model trained with Support Set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KR" sz="120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KR" sz="1200" dirty="0"/>
                  <a:t> : Gradients with Query Set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KR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KR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KR" sz="1200" dirty="0"/>
                  <a:t> : Optimal model for Fast Adaptation</a:t>
                </a:r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FF0450-9B1F-FE78-93E0-5D8FD6E3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993" y="1203667"/>
                <a:ext cx="2874441" cy="1705980"/>
              </a:xfrm>
              <a:prstGeom prst="rect">
                <a:avLst/>
              </a:prstGeom>
              <a:blipFill>
                <a:blip r:embed="rId8"/>
                <a:stretch>
                  <a:fillRect t="-74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82285-F122-C89A-5CCA-7CA26C9100D6}"/>
                  </a:ext>
                </a:extLst>
              </p:cNvPr>
              <p:cNvSpPr txBox="1"/>
              <p:nvPr/>
            </p:nvSpPr>
            <p:spPr>
              <a:xfrm>
                <a:off x="7916221" y="3649220"/>
                <a:ext cx="436107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F82285-F122-C89A-5CCA-7CA26C910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21" y="3649220"/>
                <a:ext cx="436107" cy="3931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E6F05A-5499-5B18-018C-72E461E32DD3}"/>
                  </a:ext>
                </a:extLst>
              </p:cNvPr>
              <p:cNvSpPr txBox="1"/>
              <p:nvPr/>
            </p:nvSpPr>
            <p:spPr>
              <a:xfrm>
                <a:off x="7916222" y="4304711"/>
                <a:ext cx="436108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E6F05A-5499-5B18-018C-72E461E32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22" y="4304711"/>
                <a:ext cx="436108" cy="3931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BCC4269-0B30-9AAC-4CC6-78F0383BF4EF}"/>
                  </a:ext>
                </a:extLst>
              </p:cNvPr>
              <p:cNvSpPr txBox="1"/>
              <p:nvPr/>
            </p:nvSpPr>
            <p:spPr>
              <a:xfrm>
                <a:off x="7916221" y="5009954"/>
                <a:ext cx="436108" cy="394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BCC4269-0B30-9AAC-4CC6-78F0383B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21" y="5009954"/>
                <a:ext cx="436108" cy="3944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AC162C-3EA4-BC9A-BCBC-4BA8E426DE37}"/>
                  </a:ext>
                </a:extLst>
              </p:cNvPr>
              <p:cNvSpPr txBox="1"/>
              <p:nvPr/>
            </p:nvSpPr>
            <p:spPr>
              <a:xfrm>
                <a:off x="8567019" y="4301445"/>
                <a:ext cx="411508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KR" dirty="0"/>
                            <m:t>𝛴</m:t>
                          </m:r>
                        </m:e>
                        <m:sub>
                          <m:sSub>
                            <m:sSubPr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AC162C-3EA4-BC9A-BCBC-4BA8E426D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19" y="4301445"/>
                <a:ext cx="411508" cy="396519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1D42DB6A-EBA4-41FD-529D-E7DC157C0069}"/>
              </a:ext>
            </a:extLst>
          </p:cNvPr>
          <p:cNvGrpSpPr/>
          <p:nvPr/>
        </p:nvGrpSpPr>
        <p:grpSpPr>
          <a:xfrm>
            <a:off x="1111388" y="3348784"/>
            <a:ext cx="2941864" cy="2325454"/>
            <a:chOff x="677446" y="2873296"/>
            <a:chExt cx="2941864" cy="23254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874E15-A5E2-E754-7888-DC70321EC132}"/>
                </a:ext>
              </a:extLst>
            </p:cNvPr>
            <p:cNvGrpSpPr/>
            <p:nvPr/>
          </p:nvGrpSpPr>
          <p:grpSpPr>
            <a:xfrm>
              <a:off x="677446" y="2875796"/>
              <a:ext cx="2941864" cy="2322954"/>
              <a:chOff x="2209800" y="1383632"/>
              <a:chExt cx="2941864" cy="232295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C554550-74F1-D7A0-1C41-0869E7C73A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2150" b="43214"/>
              <a:stretch/>
            </p:blipFill>
            <p:spPr>
              <a:xfrm>
                <a:off x="2209800" y="1383632"/>
                <a:ext cx="2941864" cy="23229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E3EAB3C-0DB4-0C38-AC2D-928B5BD8DB8B}"/>
                      </a:ext>
                    </a:extLst>
                  </p:cNvPr>
                  <p:cNvSpPr txBox="1"/>
                  <p:nvPr/>
                </p:nvSpPr>
                <p:spPr>
                  <a:xfrm>
                    <a:off x="2282705" y="1446705"/>
                    <a:ext cx="474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KR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E3EAB3C-0DB4-0C38-AC2D-928B5BD8DB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2705" y="1446705"/>
                    <a:ext cx="474232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K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9C29AF6-8C95-D27E-5BC4-868FD3CEE1CB}"/>
                      </a:ext>
                    </a:extLst>
                  </p:cNvPr>
                  <p:cNvSpPr txBox="1"/>
                  <p:nvPr/>
                </p:nvSpPr>
                <p:spPr>
                  <a:xfrm>
                    <a:off x="2277383" y="2148834"/>
                    <a:ext cx="479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KR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9C29AF6-8C95-D27E-5BC4-868FD3CEE1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7383" y="2148834"/>
                    <a:ext cx="47955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K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BE8D210-F647-FD05-C686-4AFAE99A928F}"/>
                      </a:ext>
                    </a:extLst>
                  </p:cNvPr>
                  <p:cNvSpPr txBox="1"/>
                  <p:nvPr/>
                </p:nvSpPr>
                <p:spPr>
                  <a:xfrm>
                    <a:off x="2277383" y="2850963"/>
                    <a:ext cx="479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KR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BE8D210-F647-FD05-C686-4AFAE99A92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7383" y="2850963"/>
                    <a:ext cx="479554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K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01F950C-3391-5FA1-0F3A-2AB347C0BAC5}"/>
                    </a:ext>
                  </a:extLst>
                </p:cNvPr>
                <p:cNvSpPr txBox="1"/>
                <p:nvPr/>
              </p:nvSpPr>
              <p:spPr>
                <a:xfrm>
                  <a:off x="1973528" y="2873296"/>
                  <a:ext cx="4353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01F950C-3391-5FA1-0F3A-2AB347C0B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3528" y="2873296"/>
                  <a:ext cx="435312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FB3503-8CDA-CAD3-3484-6EA5F6C57C3C}"/>
              </a:ext>
            </a:extLst>
          </p:cNvPr>
          <p:cNvGrpSpPr/>
          <p:nvPr/>
        </p:nvGrpSpPr>
        <p:grpSpPr>
          <a:xfrm>
            <a:off x="4782884" y="3333705"/>
            <a:ext cx="2941864" cy="2337646"/>
            <a:chOff x="6470766" y="3978610"/>
            <a:chExt cx="2941864" cy="233764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18A03AE-EB86-D48D-B7C3-4F33D3A07508}"/>
                </a:ext>
              </a:extLst>
            </p:cNvPr>
            <p:cNvGrpSpPr/>
            <p:nvPr/>
          </p:nvGrpSpPr>
          <p:grpSpPr>
            <a:xfrm>
              <a:off x="6470766" y="3993302"/>
              <a:ext cx="2941864" cy="2322954"/>
              <a:chOff x="6931024" y="4283787"/>
              <a:chExt cx="2941864" cy="232295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F2BB208-BBD6-B88A-8DF9-D76BFCC00559}"/>
                  </a:ext>
                </a:extLst>
              </p:cNvPr>
              <p:cNvGrpSpPr/>
              <p:nvPr/>
            </p:nvGrpSpPr>
            <p:grpSpPr>
              <a:xfrm>
                <a:off x="6931024" y="4283787"/>
                <a:ext cx="2941864" cy="2322954"/>
                <a:chOff x="2209800" y="1383632"/>
                <a:chExt cx="2941864" cy="2322954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115163DB-0673-E7CF-69EA-19D3453BF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62150" b="43214"/>
                <a:stretch/>
              </p:blipFill>
              <p:spPr>
                <a:xfrm>
                  <a:off x="2209800" y="1383632"/>
                  <a:ext cx="2941864" cy="232295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CA834BA-8A88-1B2D-9087-0EEFDABDA9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82705" y="1446705"/>
                      <a:ext cx="47423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KR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CA834BA-8A88-1B2D-9087-0EEFDABDA9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2705" y="1446705"/>
                      <a:ext cx="474232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K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B7D6CA72-FDB9-30D2-1F4A-7A8AE0D31D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7383" y="2148834"/>
                      <a:ext cx="4795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KR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B7D6CA72-FDB9-30D2-1F4A-7A8AE0D31D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7383" y="2148834"/>
                      <a:ext cx="479554" cy="36933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34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K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27D3783-559C-A325-0E6E-9D14E56EE1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7383" y="2850963"/>
                      <a:ext cx="4795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KR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27D3783-559C-A325-0E6E-9D14E56EE1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7383" y="2850963"/>
                      <a:ext cx="479554" cy="3693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K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60059C-E372-3DD2-35C7-CABCA949DF2A}"/>
                  </a:ext>
                </a:extLst>
              </p:cNvPr>
              <p:cNvSpPr txBox="1"/>
              <p:nvPr/>
            </p:nvSpPr>
            <p:spPr>
              <a:xfrm>
                <a:off x="8570895" y="4359402"/>
                <a:ext cx="1224034" cy="253916"/>
              </a:xfrm>
              <a:prstGeom prst="rect">
                <a:avLst/>
              </a:prstGeom>
              <a:solidFill>
                <a:srgbClr val="E6F0FF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KR" sz="1050" dirty="0"/>
                  <a:t>Query Set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BEF9547-D168-41F6-DBCF-E17C83CE0BD5}"/>
                    </a:ext>
                  </a:extLst>
                </p:cNvPr>
                <p:cNvSpPr txBox="1"/>
                <p:nvPr/>
              </p:nvSpPr>
              <p:spPr>
                <a:xfrm>
                  <a:off x="7769198" y="3978610"/>
                  <a:ext cx="5092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KR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BEF9547-D168-41F6-DBCF-E17C83CE0B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198" y="3978610"/>
                  <a:ext cx="509242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BC585BD-8A9B-3633-7987-4B00BDD294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985" t="56147" r="393" b="540"/>
          <a:stretch/>
        </p:blipFill>
        <p:spPr>
          <a:xfrm>
            <a:off x="9821537" y="4577778"/>
            <a:ext cx="2069258" cy="1771809"/>
          </a:xfrm>
          <a:prstGeom prst="rect">
            <a:avLst/>
          </a:prstGeom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A6F0D26A-1FB8-52EC-9271-ADFC90512B45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 rot="5400000">
            <a:off x="427715" y="3224172"/>
            <a:ext cx="1972262" cy="604916"/>
          </a:xfrm>
          <a:prstGeom prst="bentConnector4">
            <a:avLst>
              <a:gd name="adj1" fmla="val 20555"/>
              <a:gd name="adj2" fmla="val 1377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0637774-8EB1-337C-C922-BD4503335F3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4053252" y="4512713"/>
            <a:ext cx="128334" cy="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5E6812-80DD-420C-246B-C64ABDC1280D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4605682" y="4509874"/>
            <a:ext cx="177202" cy="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0B8B542-F5A2-1195-FD64-58442A8F23BF}"/>
              </a:ext>
            </a:extLst>
          </p:cNvPr>
          <p:cNvCxnSpPr>
            <a:cxnSpLocks/>
          </p:cNvCxnSpPr>
          <p:nvPr/>
        </p:nvCxnSpPr>
        <p:spPr>
          <a:xfrm flipV="1">
            <a:off x="4596714" y="3837520"/>
            <a:ext cx="177202" cy="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6082C0A-C96E-6C29-A227-863B435EBACA}"/>
              </a:ext>
            </a:extLst>
          </p:cNvPr>
          <p:cNvCxnSpPr>
            <a:cxnSpLocks/>
          </p:cNvCxnSpPr>
          <p:nvPr/>
        </p:nvCxnSpPr>
        <p:spPr>
          <a:xfrm flipV="1">
            <a:off x="4605679" y="5200158"/>
            <a:ext cx="177202" cy="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E2A7428-8730-D7BA-DF7C-2DEBF582A087}"/>
              </a:ext>
            </a:extLst>
          </p:cNvPr>
          <p:cNvCxnSpPr>
            <a:cxnSpLocks/>
          </p:cNvCxnSpPr>
          <p:nvPr/>
        </p:nvCxnSpPr>
        <p:spPr>
          <a:xfrm flipV="1">
            <a:off x="7725397" y="4509874"/>
            <a:ext cx="177202" cy="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D0B9B9E-48CC-0B32-5659-7A75BD6A7B80}"/>
              </a:ext>
            </a:extLst>
          </p:cNvPr>
          <p:cNvCxnSpPr>
            <a:cxnSpLocks/>
          </p:cNvCxnSpPr>
          <p:nvPr/>
        </p:nvCxnSpPr>
        <p:spPr>
          <a:xfrm flipV="1">
            <a:off x="7716429" y="3837520"/>
            <a:ext cx="177202" cy="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677F581-6BAE-BB01-2C30-5903619191FE}"/>
              </a:ext>
            </a:extLst>
          </p:cNvPr>
          <p:cNvCxnSpPr>
            <a:cxnSpLocks/>
          </p:cNvCxnSpPr>
          <p:nvPr/>
        </p:nvCxnSpPr>
        <p:spPr>
          <a:xfrm flipV="1">
            <a:off x="7725394" y="5200158"/>
            <a:ext cx="177202" cy="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2825FE3-3FB7-9F24-2FB8-F5C5D96BD03B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8352330" y="4499705"/>
            <a:ext cx="214689" cy="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83A1ADB7-3795-3869-F8F7-0A84F4AC9241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8352329" y="4499705"/>
            <a:ext cx="214690" cy="707451"/>
          </a:xfrm>
          <a:prstGeom prst="bentConnector3">
            <a:avLst>
              <a:gd name="adj1" fmla="val 33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5408B0EA-D838-24D4-55D7-FF55B156A90A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8352328" y="3845781"/>
            <a:ext cx="214691" cy="653924"/>
          </a:xfrm>
          <a:prstGeom prst="bentConnector3">
            <a:avLst>
              <a:gd name="adj1" fmla="val 33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7A28226-0B52-CCD3-BF54-D656625169F1}"/>
              </a:ext>
            </a:extLst>
          </p:cNvPr>
          <p:cNvCxnSpPr>
            <a:cxnSpLocks/>
          </p:cNvCxnSpPr>
          <p:nvPr/>
        </p:nvCxnSpPr>
        <p:spPr>
          <a:xfrm flipV="1">
            <a:off x="8989119" y="4499972"/>
            <a:ext cx="177202" cy="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DF2453A2-22B4-9A5E-4371-562ED5E70807}"/>
              </a:ext>
            </a:extLst>
          </p:cNvPr>
          <p:cNvCxnSpPr>
            <a:cxnSpLocks/>
            <a:stCxn id="25" idx="3"/>
            <a:endCxn id="45" idx="1"/>
          </p:cNvCxnSpPr>
          <p:nvPr/>
        </p:nvCxnSpPr>
        <p:spPr>
          <a:xfrm>
            <a:off x="9423709" y="4503196"/>
            <a:ext cx="397828" cy="9604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693149C-AE62-DD59-C998-3EFBD64D2AE4}"/>
              </a:ext>
            </a:extLst>
          </p:cNvPr>
          <p:cNvCxnSpPr>
            <a:cxnSpLocks/>
          </p:cNvCxnSpPr>
          <p:nvPr/>
        </p:nvCxnSpPr>
        <p:spPr>
          <a:xfrm flipV="1">
            <a:off x="4053252" y="3837071"/>
            <a:ext cx="128334" cy="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FA705CE-7915-4A87-B25A-A97D6030F587}"/>
              </a:ext>
            </a:extLst>
          </p:cNvPr>
          <p:cNvCxnSpPr>
            <a:cxnSpLocks/>
          </p:cNvCxnSpPr>
          <p:nvPr/>
        </p:nvCxnSpPr>
        <p:spPr>
          <a:xfrm flipV="1">
            <a:off x="4053252" y="5208673"/>
            <a:ext cx="128334" cy="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ame 98">
            <a:extLst>
              <a:ext uri="{FF2B5EF4-FFF2-40B4-BE49-F238E27FC236}">
                <a16:creationId xmlns:a16="http://schemas.microsoft.com/office/drawing/2014/main" id="{6EA7E56C-753A-C0C3-0BB1-DE78FD18E707}"/>
              </a:ext>
            </a:extLst>
          </p:cNvPr>
          <p:cNvSpPr/>
          <p:nvPr/>
        </p:nvSpPr>
        <p:spPr>
          <a:xfrm>
            <a:off x="9574096" y="1567021"/>
            <a:ext cx="2406237" cy="1133650"/>
          </a:xfrm>
          <a:prstGeom prst="frame">
            <a:avLst>
              <a:gd name="adj1" fmla="val 4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01" name="Frame 100">
            <a:extLst>
              <a:ext uri="{FF2B5EF4-FFF2-40B4-BE49-F238E27FC236}">
                <a16:creationId xmlns:a16="http://schemas.microsoft.com/office/drawing/2014/main" id="{5A7E317D-2163-DB01-2C70-7613DC84B813}"/>
              </a:ext>
            </a:extLst>
          </p:cNvPr>
          <p:cNvSpPr/>
          <p:nvPr/>
        </p:nvSpPr>
        <p:spPr>
          <a:xfrm>
            <a:off x="1122018" y="3365956"/>
            <a:ext cx="2940202" cy="2322954"/>
          </a:xfrm>
          <a:prstGeom prst="frame">
            <a:avLst>
              <a:gd name="adj1" fmla="val 1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03" name="Frame 102">
            <a:extLst>
              <a:ext uri="{FF2B5EF4-FFF2-40B4-BE49-F238E27FC236}">
                <a16:creationId xmlns:a16="http://schemas.microsoft.com/office/drawing/2014/main" id="{450EE45A-0322-2C8D-7DA5-004822DE0A9D}"/>
              </a:ext>
            </a:extLst>
          </p:cNvPr>
          <p:cNvSpPr/>
          <p:nvPr/>
        </p:nvSpPr>
        <p:spPr>
          <a:xfrm>
            <a:off x="4790815" y="3363089"/>
            <a:ext cx="2940202" cy="2322954"/>
          </a:xfrm>
          <a:prstGeom prst="frame">
            <a:avLst>
              <a:gd name="adj1" fmla="val 1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04" name="Frame 103">
            <a:extLst>
              <a:ext uri="{FF2B5EF4-FFF2-40B4-BE49-F238E27FC236}">
                <a16:creationId xmlns:a16="http://schemas.microsoft.com/office/drawing/2014/main" id="{B2A52883-FB13-5CDE-AE8C-95986A092393}"/>
              </a:ext>
            </a:extLst>
          </p:cNvPr>
          <p:cNvSpPr/>
          <p:nvPr/>
        </p:nvSpPr>
        <p:spPr>
          <a:xfrm>
            <a:off x="9574095" y="2686808"/>
            <a:ext cx="2406237" cy="365125"/>
          </a:xfrm>
          <a:prstGeom prst="frame">
            <a:avLst>
              <a:gd name="adj1" fmla="val 1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05" name="Frame 104">
            <a:extLst>
              <a:ext uri="{FF2B5EF4-FFF2-40B4-BE49-F238E27FC236}">
                <a16:creationId xmlns:a16="http://schemas.microsoft.com/office/drawing/2014/main" id="{F68FCE80-ACF4-DC12-0C31-B0B9974D5508}"/>
              </a:ext>
            </a:extLst>
          </p:cNvPr>
          <p:cNvSpPr/>
          <p:nvPr/>
        </p:nvSpPr>
        <p:spPr>
          <a:xfrm>
            <a:off x="9570452" y="3125638"/>
            <a:ext cx="2406237" cy="244655"/>
          </a:xfrm>
          <a:prstGeom prst="frame">
            <a:avLst>
              <a:gd name="adj1" fmla="val 1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06" name="Frame 105">
            <a:extLst>
              <a:ext uri="{FF2B5EF4-FFF2-40B4-BE49-F238E27FC236}">
                <a16:creationId xmlns:a16="http://schemas.microsoft.com/office/drawing/2014/main" id="{0E5EA693-19F5-AB9D-72A5-5745938062E5}"/>
              </a:ext>
            </a:extLst>
          </p:cNvPr>
          <p:cNvSpPr/>
          <p:nvPr/>
        </p:nvSpPr>
        <p:spPr>
          <a:xfrm>
            <a:off x="1070071" y="3295904"/>
            <a:ext cx="3526640" cy="2467394"/>
          </a:xfrm>
          <a:prstGeom prst="frame">
            <a:avLst>
              <a:gd name="adj1" fmla="val 1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07" name="Frame 106">
            <a:extLst>
              <a:ext uri="{FF2B5EF4-FFF2-40B4-BE49-F238E27FC236}">
                <a16:creationId xmlns:a16="http://schemas.microsoft.com/office/drawing/2014/main" id="{C00973A2-40E8-54B1-ADF1-AA350D73E12F}"/>
              </a:ext>
            </a:extLst>
          </p:cNvPr>
          <p:cNvSpPr/>
          <p:nvPr/>
        </p:nvSpPr>
        <p:spPr>
          <a:xfrm>
            <a:off x="4749070" y="3290869"/>
            <a:ext cx="4736902" cy="2467394"/>
          </a:xfrm>
          <a:prstGeom prst="frame">
            <a:avLst>
              <a:gd name="adj1" fmla="val 13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DE5F50A-0C0D-2463-AB61-F8D658C56083}"/>
              </a:ext>
            </a:extLst>
          </p:cNvPr>
          <p:cNvSpPr txBox="1"/>
          <p:nvPr/>
        </p:nvSpPr>
        <p:spPr>
          <a:xfrm>
            <a:off x="3472845" y="2919657"/>
            <a:ext cx="2247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dirty="0"/>
              <a:t>Dividing Support and Query Set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50134A6-9F24-FC55-690A-806242D265B3}"/>
              </a:ext>
            </a:extLst>
          </p:cNvPr>
          <p:cNvSpPr txBox="1"/>
          <p:nvPr/>
        </p:nvSpPr>
        <p:spPr>
          <a:xfrm>
            <a:off x="1720837" y="3053316"/>
            <a:ext cx="21451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dirty="0"/>
              <a:t>Updating the personal params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E770F24-CF0E-8C20-94FF-979D3261F9D9}"/>
              </a:ext>
            </a:extLst>
          </p:cNvPr>
          <p:cNvSpPr txBox="1"/>
          <p:nvPr/>
        </p:nvSpPr>
        <p:spPr>
          <a:xfrm>
            <a:off x="5502004" y="3055992"/>
            <a:ext cx="3243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dirty="0"/>
              <a:t>Updating the global params for fast adaptation</a:t>
            </a:r>
          </a:p>
        </p:txBody>
      </p:sp>
      <p:sp>
        <p:nvSpPr>
          <p:cNvPr id="111" name="Frame 110">
            <a:extLst>
              <a:ext uri="{FF2B5EF4-FFF2-40B4-BE49-F238E27FC236}">
                <a16:creationId xmlns:a16="http://schemas.microsoft.com/office/drawing/2014/main" id="{EDC90A1E-6653-F751-A737-E361542A2B7E}"/>
              </a:ext>
            </a:extLst>
          </p:cNvPr>
          <p:cNvSpPr/>
          <p:nvPr/>
        </p:nvSpPr>
        <p:spPr>
          <a:xfrm>
            <a:off x="473067" y="1153540"/>
            <a:ext cx="2486473" cy="1390588"/>
          </a:xfrm>
          <a:prstGeom prst="frame">
            <a:avLst>
              <a:gd name="adj1" fmla="val 7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12" name="Frame 111">
            <a:extLst>
              <a:ext uri="{FF2B5EF4-FFF2-40B4-BE49-F238E27FC236}">
                <a16:creationId xmlns:a16="http://schemas.microsoft.com/office/drawing/2014/main" id="{94F35C86-D699-105E-21B4-689876EAB648}"/>
              </a:ext>
            </a:extLst>
          </p:cNvPr>
          <p:cNvSpPr/>
          <p:nvPr/>
        </p:nvSpPr>
        <p:spPr>
          <a:xfrm>
            <a:off x="9570452" y="1340827"/>
            <a:ext cx="2406237" cy="152489"/>
          </a:xfrm>
          <a:prstGeom prst="frame">
            <a:avLst>
              <a:gd name="adj1" fmla="val 29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035CE94-FE5B-FDDA-CE94-7A0B72A38580}"/>
              </a:ext>
            </a:extLst>
          </p:cNvPr>
          <p:cNvGrpSpPr/>
          <p:nvPr/>
        </p:nvGrpSpPr>
        <p:grpSpPr>
          <a:xfrm>
            <a:off x="3069059" y="925981"/>
            <a:ext cx="746886" cy="1822481"/>
            <a:chOff x="3026209" y="771228"/>
            <a:chExt cx="746886" cy="182248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748E122-D848-8C4C-91E0-DF850B93DC21}"/>
                </a:ext>
              </a:extLst>
            </p:cNvPr>
            <p:cNvGrpSpPr/>
            <p:nvPr/>
          </p:nvGrpSpPr>
          <p:grpSpPr>
            <a:xfrm>
              <a:off x="3026209" y="771228"/>
              <a:ext cx="746886" cy="1738707"/>
              <a:chOff x="3472845" y="652860"/>
              <a:chExt cx="1096976" cy="1462192"/>
            </a:xfrm>
          </p:grpSpPr>
          <p:sp>
            <p:nvSpPr>
              <p:cNvPr id="120" name="Donut 119">
                <a:extLst>
                  <a:ext uri="{FF2B5EF4-FFF2-40B4-BE49-F238E27FC236}">
                    <a16:creationId xmlns:a16="http://schemas.microsoft.com/office/drawing/2014/main" id="{F32B89D7-3BA4-2C43-FE0F-DB75E3E8656D}"/>
                  </a:ext>
                </a:extLst>
              </p:cNvPr>
              <p:cNvSpPr/>
              <p:nvPr/>
            </p:nvSpPr>
            <p:spPr>
              <a:xfrm>
                <a:off x="3472845" y="1340827"/>
                <a:ext cx="1096976" cy="110455"/>
              </a:xfrm>
              <a:prstGeom prst="donut">
                <a:avLst>
                  <a:gd name="adj" fmla="val 0"/>
                </a:avLst>
              </a:prstGeom>
              <a:solidFill>
                <a:srgbClr val="3132C8"/>
              </a:solidFill>
              <a:ln>
                <a:solidFill>
                  <a:srgbClr val="3132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ABC4B710-73F4-4EBE-EE00-40CAA12B06DD}"/>
                  </a:ext>
                </a:extLst>
              </p:cNvPr>
              <p:cNvSpPr/>
              <p:nvPr/>
            </p:nvSpPr>
            <p:spPr>
              <a:xfrm rot="16200000">
                <a:off x="3290237" y="835468"/>
                <a:ext cx="1462192" cy="1096976"/>
              </a:xfrm>
              <a:prstGeom prst="arc">
                <a:avLst>
                  <a:gd name="adj1" fmla="val 5498442"/>
                  <a:gd name="adj2" fmla="val 16153612"/>
                </a:avLst>
              </a:prstGeom>
              <a:ln>
                <a:solidFill>
                  <a:srgbClr val="3132C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sp>
          <p:nvSpPr>
            <p:cNvPr id="122" name="Cross 121">
              <a:extLst>
                <a:ext uri="{FF2B5EF4-FFF2-40B4-BE49-F238E27FC236}">
                  <a16:creationId xmlns:a16="http://schemas.microsoft.com/office/drawing/2014/main" id="{80E1D59C-FB92-9573-7791-28A27E90BD9E}"/>
                </a:ext>
              </a:extLst>
            </p:cNvPr>
            <p:cNvSpPr/>
            <p:nvPr/>
          </p:nvSpPr>
          <p:spPr>
            <a:xfrm rot="2655981">
              <a:off x="3325329" y="2448804"/>
              <a:ext cx="144905" cy="144905"/>
            </a:xfrm>
            <a:prstGeom prst="plus">
              <a:avLst>
                <a:gd name="adj" fmla="val 4913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7B11D76-90F9-49FE-2BD4-43459687DE59}"/>
                </a:ext>
              </a:extLst>
            </p:cNvPr>
            <p:cNvSpPr txBox="1"/>
            <p:nvPr/>
          </p:nvSpPr>
          <p:spPr>
            <a:xfrm>
              <a:off x="3240526" y="178581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𝜃</a:t>
              </a: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898C58BD-072D-C3F7-9843-6214D37A3B8D}"/>
              </a:ext>
            </a:extLst>
          </p:cNvPr>
          <p:cNvSpPr txBox="1"/>
          <p:nvPr/>
        </p:nvSpPr>
        <p:spPr>
          <a:xfrm>
            <a:off x="792784" y="917404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dirty="0">
                <a:latin typeface="Calibri" panose="020F0502020204030204" pitchFamily="34" charset="0"/>
                <a:cs typeface="Calibri" panose="020F0502020204030204" pitchFamily="34" charset="0"/>
              </a:rPr>
              <a:t>Pretraining TS-CAN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4DFAFF6-62A6-09D2-7212-9F2753F78985}"/>
              </a:ext>
            </a:extLst>
          </p:cNvPr>
          <p:cNvGrpSpPr/>
          <p:nvPr/>
        </p:nvGrpSpPr>
        <p:grpSpPr>
          <a:xfrm>
            <a:off x="7716429" y="4438731"/>
            <a:ext cx="2264652" cy="2257867"/>
            <a:chOff x="3750068" y="2874952"/>
            <a:chExt cx="2264652" cy="2257867"/>
          </a:xfrm>
        </p:grpSpPr>
        <p:cxnSp>
          <p:nvCxnSpPr>
            <p:cNvPr id="169" name="Curved Connector 168">
              <a:extLst>
                <a:ext uri="{FF2B5EF4-FFF2-40B4-BE49-F238E27FC236}">
                  <a16:creationId xmlns:a16="http://schemas.microsoft.com/office/drawing/2014/main" id="{B3FBECA1-FBEA-7E25-F2C9-3D60A44D54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17367" y="3997456"/>
              <a:ext cx="1154330" cy="780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3132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169">
              <a:extLst>
                <a:ext uri="{FF2B5EF4-FFF2-40B4-BE49-F238E27FC236}">
                  <a16:creationId xmlns:a16="http://schemas.microsoft.com/office/drawing/2014/main" id="{079BF4AA-0245-E8E1-F61C-940DCB1BEA8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394413" y="3904504"/>
              <a:ext cx="1601035" cy="71068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3132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7CAA14E-A243-9E9C-C23A-5BCEF825AB3F}"/>
                </a:ext>
              </a:extLst>
            </p:cNvPr>
            <p:cNvGrpSpPr/>
            <p:nvPr/>
          </p:nvGrpSpPr>
          <p:grpSpPr>
            <a:xfrm>
              <a:off x="4382049" y="2874952"/>
              <a:ext cx="746887" cy="1738707"/>
              <a:chOff x="3472845" y="652861"/>
              <a:chExt cx="1096977" cy="1462192"/>
            </a:xfrm>
          </p:grpSpPr>
          <p:sp>
            <p:nvSpPr>
              <p:cNvPr id="188" name="Donut 187">
                <a:extLst>
                  <a:ext uri="{FF2B5EF4-FFF2-40B4-BE49-F238E27FC236}">
                    <a16:creationId xmlns:a16="http://schemas.microsoft.com/office/drawing/2014/main" id="{10CE8D90-7029-1AE9-0E13-63B603A342D6}"/>
                  </a:ext>
                </a:extLst>
              </p:cNvPr>
              <p:cNvSpPr/>
              <p:nvPr/>
            </p:nvSpPr>
            <p:spPr>
              <a:xfrm>
                <a:off x="3472845" y="1340827"/>
                <a:ext cx="1096976" cy="110455"/>
              </a:xfrm>
              <a:prstGeom prst="donut">
                <a:avLst>
                  <a:gd name="adj" fmla="val 0"/>
                </a:avLst>
              </a:prstGeom>
              <a:solidFill>
                <a:srgbClr val="3132C8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9CBB134C-A2CF-6D4D-626A-0D1BD3956437}"/>
                  </a:ext>
                </a:extLst>
              </p:cNvPr>
              <p:cNvSpPr/>
              <p:nvPr/>
            </p:nvSpPr>
            <p:spPr>
              <a:xfrm rot="16200000">
                <a:off x="3290238" y="835469"/>
                <a:ext cx="1462192" cy="1096976"/>
              </a:xfrm>
              <a:prstGeom prst="arc">
                <a:avLst>
                  <a:gd name="adj1" fmla="val 5498442"/>
                  <a:gd name="adj2" fmla="val 16153612"/>
                </a:avLst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7466452A-92E4-041F-DCA1-8912029DEDCB}"/>
                </a:ext>
              </a:extLst>
            </p:cNvPr>
            <p:cNvGrpSpPr/>
            <p:nvPr/>
          </p:nvGrpSpPr>
          <p:grpSpPr>
            <a:xfrm>
              <a:off x="5140247" y="3315285"/>
              <a:ext cx="746886" cy="1738707"/>
              <a:chOff x="3472845" y="652860"/>
              <a:chExt cx="1096976" cy="1462192"/>
            </a:xfrm>
          </p:grpSpPr>
          <p:sp>
            <p:nvSpPr>
              <p:cNvPr id="186" name="Donut 185">
                <a:extLst>
                  <a:ext uri="{FF2B5EF4-FFF2-40B4-BE49-F238E27FC236}">
                    <a16:creationId xmlns:a16="http://schemas.microsoft.com/office/drawing/2014/main" id="{2EC4BE51-05FA-EE9A-A298-A3000EADCB8B}"/>
                  </a:ext>
                </a:extLst>
              </p:cNvPr>
              <p:cNvSpPr/>
              <p:nvPr/>
            </p:nvSpPr>
            <p:spPr>
              <a:xfrm>
                <a:off x="3472845" y="1340827"/>
                <a:ext cx="1096976" cy="110455"/>
              </a:xfrm>
              <a:prstGeom prst="donut">
                <a:avLst>
                  <a:gd name="adj" fmla="val 0"/>
                </a:avLst>
              </a:prstGeom>
              <a:solidFill>
                <a:srgbClr val="3132C8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Arc 186">
                <a:extLst>
                  <a:ext uri="{FF2B5EF4-FFF2-40B4-BE49-F238E27FC236}">
                    <a16:creationId xmlns:a16="http://schemas.microsoft.com/office/drawing/2014/main" id="{F25679DE-29EF-9635-23CD-63426065EAC7}"/>
                  </a:ext>
                </a:extLst>
              </p:cNvPr>
              <p:cNvSpPr/>
              <p:nvPr/>
            </p:nvSpPr>
            <p:spPr>
              <a:xfrm rot="16200000">
                <a:off x="3290237" y="835468"/>
                <a:ext cx="1462192" cy="1096976"/>
              </a:xfrm>
              <a:prstGeom prst="arc">
                <a:avLst>
                  <a:gd name="adj1" fmla="val 5498442"/>
                  <a:gd name="adj2" fmla="val 16153612"/>
                </a:avLst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1CF1482-F35D-D8BA-7840-B775A689C905}"/>
                </a:ext>
              </a:extLst>
            </p:cNvPr>
            <p:cNvGrpSpPr/>
            <p:nvPr/>
          </p:nvGrpSpPr>
          <p:grpSpPr>
            <a:xfrm>
              <a:off x="3854268" y="3329670"/>
              <a:ext cx="746886" cy="1738707"/>
              <a:chOff x="3472845" y="652860"/>
              <a:chExt cx="1096976" cy="1462192"/>
            </a:xfrm>
          </p:grpSpPr>
          <p:sp>
            <p:nvSpPr>
              <p:cNvPr id="184" name="Donut 183">
                <a:extLst>
                  <a:ext uri="{FF2B5EF4-FFF2-40B4-BE49-F238E27FC236}">
                    <a16:creationId xmlns:a16="http://schemas.microsoft.com/office/drawing/2014/main" id="{4D6F537F-38C7-E1EC-22F8-079BBCB8CE13}"/>
                  </a:ext>
                </a:extLst>
              </p:cNvPr>
              <p:cNvSpPr/>
              <p:nvPr/>
            </p:nvSpPr>
            <p:spPr>
              <a:xfrm>
                <a:off x="3472845" y="1340827"/>
                <a:ext cx="1096976" cy="110455"/>
              </a:xfrm>
              <a:prstGeom prst="donut">
                <a:avLst>
                  <a:gd name="adj" fmla="val 0"/>
                </a:avLst>
              </a:prstGeom>
              <a:solidFill>
                <a:srgbClr val="3132C8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Arc 184">
                <a:extLst>
                  <a:ext uri="{FF2B5EF4-FFF2-40B4-BE49-F238E27FC236}">
                    <a16:creationId xmlns:a16="http://schemas.microsoft.com/office/drawing/2014/main" id="{6973E4CD-7732-689E-1C34-1D1C0F02C6E9}"/>
                  </a:ext>
                </a:extLst>
              </p:cNvPr>
              <p:cNvSpPr/>
              <p:nvPr/>
            </p:nvSpPr>
            <p:spPr>
              <a:xfrm rot="16200000">
                <a:off x="3290237" y="835468"/>
                <a:ext cx="1462192" cy="1096976"/>
              </a:xfrm>
              <a:prstGeom prst="arc">
                <a:avLst>
                  <a:gd name="adj1" fmla="val 5498442"/>
                  <a:gd name="adj2" fmla="val 16153612"/>
                </a:avLst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cxnSp>
          <p:nvCxnSpPr>
            <p:cNvPr id="174" name="Curved Connector 173">
              <a:extLst>
                <a:ext uri="{FF2B5EF4-FFF2-40B4-BE49-F238E27FC236}">
                  <a16:creationId xmlns:a16="http://schemas.microsoft.com/office/drawing/2014/main" id="{7C0F5B0C-1249-BA0E-57CB-83A761D797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20280" y="3960388"/>
              <a:ext cx="1615424" cy="60056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3132C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F99D39C5-B9E8-79A1-D975-971F4760E879}"/>
                    </a:ext>
                  </a:extLst>
                </p:cNvPr>
                <p:cNvSpPr txBox="1"/>
                <p:nvPr/>
              </p:nvSpPr>
              <p:spPr>
                <a:xfrm>
                  <a:off x="4947337" y="3187558"/>
                  <a:ext cx="163595" cy="2887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KR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F99D39C5-B9E8-79A1-D975-971F4760E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337" y="3187558"/>
                  <a:ext cx="163595" cy="288733"/>
                </a:xfrm>
                <a:prstGeom prst="rect">
                  <a:avLst/>
                </a:prstGeom>
                <a:blipFill>
                  <a:blip r:embed="rId21"/>
                  <a:stretch>
                    <a:fillRect l="-35714" t="-12500" r="-35714" b="-1250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750C5F7-AF53-A06B-BAAC-BED9FEE9BE9A}"/>
                </a:ext>
              </a:extLst>
            </p:cNvPr>
            <p:cNvGrpSpPr/>
            <p:nvPr/>
          </p:nvGrpSpPr>
          <p:grpSpPr>
            <a:xfrm>
              <a:off x="3750068" y="3452953"/>
              <a:ext cx="2264652" cy="1647367"/>
              <a:chOff x="5904530" y="5818104"/>
              <a:chExt cx="1172269" cy="659221"/>
            </a:xfrm>
          </p:grpSpPr>
          <p:cxnSp>
            <p:nvCxnSpPr>
              <p:cNvPr id="181" name="Curved Connector 180">
                <a:extLst>
                  <a:ext uri="{FF2B5EF4-FFF2-40B4-BE49-F238E27FC236}">
                    <a16:creationId xmlns:a16="http://schemas.microsoft.com/office/drawing/2014/main" id="{7CFE7AC9-F04D-BD47-8186-D5463B89F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0035" y="5820569"/>
                <a:ext cx="606764" cy="551490"/>
              </a:xfrm>
              <a:prstGeom prst="curvedConnector3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urved Connector 181">
                <a:extLst>
                  <a:ext uri="{FF2B5EF4-FFF2-40B4-BE49-F238E27FC236}">
                    <a16:creationId xmlns:a16="http://schemas.microsoft.com/office/drawing/2014/main" id="{CD4D5B10-2898-9922-6772-5738897708A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06621" y="5818104"/>
                <a:ext cx="563414" cy="561051"/>
              </a:xfrm>
              <a:prstGeom prst="curvedConnector3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Donut 182">
                <a:extLst>
                  <a:ext uri="{FF2B5EF4-FFF2-40B4-BE49-F238E27FC236}">
                    <a16:creationId xmlns:a16="http://schemas.microsoft.com/office/drawing/2014/main" id="{B32140FC-53B2-8331-4B17-F9E606014402}"/>
                  </a:ext>
                </a:extLst>
              </p:cNvPr>
              <p:cNvSpPr/>
              <p:nvPr/>
            </p:nvSpPr>
            <p:spPr>
              <a:xfrm>
                <a:off x="5904530" y="6282921"/>
                <a:ext cx="1172269" cy="194404"/>
              </a:xfrm>
              <a:prstGeom prst="donut">
                <a:avLst>
                  <a:gd name="adj" fmla="val 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7" name="Cross 176">
              <a:extLst>
                <a:ext uri="{FF2B5EF4-FFF2-40B4-BE49-F238E27FC236}">
                  <a16:creationId xmlns:a16="http://schemas.microsoft.com/office/drawing/2014/main" id="{5F55ABAC-4672-388D-EAC7-B5890ED36CA4}"/>
                </a:ext>
              </a:extLst>
            </p:cNvPr>
            <p:cNvSpPr/>
            <p:nvPr/>
          </p:nvSpPr>
          <p:spPr>
            <a:xfrm rot="2655981">
              <a:off x="4155259" y="4987914"/>
              <a:ext cx="144905" cy="144905"/>
            </a:xfrm>
            <a:prstGeom prst="plus">
              <a:avLst>
                <a:gd name="adj" fmla="val 4913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78" name="Cross 177">
              <a:extLst>
                <a:ext uri="{FF2B5EF4-FFF2-40B4-BE49-F238E27FC236}">
                  <a16:creationId xmlns:a16="http://schemas.microsoft.com/office/drawing/2014/main" id="{E3F30687-A354-62A8-65EA-ECC289B70026}"/>
                </a:ext>
              </a:extLst>
            </p:cNvPr>
            <p:cNvSpPr/>
            <p:nvPr/>
          </p:nvSpPr>
          <p:spPr>
            <a:xfrm rot="2655981">
              <a:off x="4678737" y="4534831"/>
              <a:ext cx="144905" cy="144905"/>
            </a:xfrm>
            <a:prstGeom prst="plus">
              <a:avLst>
                <a:gd name="adj" fmla="val 4913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79" name="Cross 178">
              <a:extLst>
                <a:ext uri="{FF2B5EF4-FFF2-40B4-BE49-F238E27FC236}">
                  <a16:creationId xmlns:a16="http://schemas.microsoft.com/office/drawing/2014/main" id="{39E52A98-FE17-D1C4-3D4F-BFDDB9BC4C8B}"/>
                </a:ext>
              </a:extLst>
            </p:cNvPr>
            <p:cNvSpPr/>
            <p:nvPr/>
          </p:nvSpPr>
          <p:spPr>
            <a:xfrm rot="2655981">
              <a:off x="5477823" y="4981327"/>
              <a:ext cx="144905" cy="144905"/>
            </a:xfrm>
            <a:prstGeom prst="plus">
              <a:avLst>
                <a:gd name="adj" fmla="val 4913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0" name="Cross 179">
              <a:extLst>
                <a:ext uri="{FF2B5EF4-FFF2-40B4-BE49-F238E27FC236}">
                  <a16:creationId xmlns:a16="http://schemas.microsoft.com/office/drawing/2014/main" id="{19D2A4C1-8734-5AD9-2646-2F9AB44353E5}"/>
                </a:ext>
              </a:extLst>
            </p:cNvPr>
            <p:cNvSpPr/>
            <p:nvPr/>
          </p:nvSpPr>
          <p:spPr>
            <a:xfrm rot="2655981">
              <a:off x="4767131" y="3386876"/>
              <a:ext cx="144905" cy="144905"/>
            </a:xfrm>
            <a:prstGeom prst="plus">
              <a:avLst>
                <a:gd name="adj" fmla="val 4913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22441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9" grpId="1" animBg="1"/>
      <p:bldP spid="101" grpId="0" animBg="1"/>
      <p:bldP spid="101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/>
      <p:bldP spid="108" grpId="1"/>
      <p:bldP spid="109" grpId="0"/>
      <p:bldP spid="109" grpId="1"/>
      <p:bldP spid="110" grpId="0"/>
      <p:bldP spid="110" grpId="1"/>
      <p:bldP spid="111" grpId="0" animBg="1"/>
      <p:bldP spid="111" grpId="1" animBg="1"/>
      <p:bldP spid="112" grpId="0" animBg="1"/>
      <p:bldP spid="112" grpId="1" animBg="1"/>
      <p:bldP spid="162" grpId="0"/>
      <p:bldP spid="16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EFF8-8A75-9DCC-8CAF-04F23A35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2B9E0-13D2-48CA-3A18-F13F386F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7392F-DD01-7D8E-F425-149DF913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F10AF-DFCC-0F1F-B2EF-2E970720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6A0E6-6724-EBC5-E678-48E022C033FB}"/>
              </a:ext>
            </a:extLst>
          </p:cNvPr>
          <p:cNvSpPr txBox="1"/>
          <p:nvPr/>
        </p:nvSpPr>
        <p:spPr>
          <a:xfrm>
            <a:off x="452845" y="1170447"/>
            <a:ext cx="11016344" cy="4868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Dataset composition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Pretraining Dataset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AFRL</a:t>
            </a:r>
            <a:endParaRPr lang="en-US" altLang="ko-KR" sz="1400" b="1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Cross-dataset Training &amp; Evaluation</a:t>
            </a:r>
            <a:r>
              <a:rPr lang="ko-KR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UBFC &lt;-&gt; MMSE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 set &amp; Query set</a:t>
            </a:r>
            <a:endParaRPr lang="en-US" altLang="ko-KR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each individual(or Task or Subject) from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30 fps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  <a:endParaRPr lang="en-US" altLang="ko-KR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Size of the Support set :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540 video frames(=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seconds)</a:t>
            </a:r>
            <a:endParaRPr lang="en-US" altLang="ko-KR" sz="14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Size of the Query set :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360 video frames(=12 seconds)</a:t>
            </a:r>
          </a:p>
          <a:p>
            <a:pPr>
              <a:lnSpc>
                <a:spcPct val="120000"/>
              </a:lnSpc>
            </a:pPr>
            <a:endParaRPr lang="en-US" altLang="ko-KR" sz="1400" b="1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</a:t>
            </a:r>
            <a:r>
              <a:rPr lang="en-US" altLang="ko-K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Implementation Details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Sequence Length : 10 frames(baseline) 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20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frames(modified)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Inner-loop :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SGD optimizer with an inner learning rate(</a:t>
            </a:r>
            <a:r>
              <a:rPr lang="el-GR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of 0.005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Outer-loop :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Adam optimizer with an outer learning rate 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𝛽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of 0.001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Training 10 epochs (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WordVisi_MSFontService"/>
                <a:cs typeface="Calibri" panose="020F0502020204030204" pitchFamily="34" charset="0"/>
              </a:rPr>
              <a:t>MAML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One step adaptation (Fine-tunning)</a:t>
            </a:r>
            <a:endParaRPr lang="ko-KR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140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b="1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BD67-8F5D-B54D-1631-18581925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Result &amp;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CB4B-A9D1-59FE-5F2A-BA47E920C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706" y="5390287"/>
            <a:ext cx="11434479" cy="966063"/>
          </a:xfrm>
        </p:spPr>
        <p:txBody>
          <a:bodyPr>
            <a:normAutofit fontScale="92500" lnSpcReduction="10000"/>
          </a:bodyPr>
          <a:lstStyle/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Supervised &amp; </a:t>
            </a:r>
            <a:r>
              <a:rPr lang="en-US" altLang="ko-KR" sz="1600" dirty="0">
                <a:solidFill>
                  <a:srgbClr val="000000"/>
                </a:solidFill>
              </a:rPr>
              <a:t>U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nsupervised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MetaPhys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(with pretraining)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이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전반적으로 우수한 성능을 보임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Pretraining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을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하지 않은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MetaPhys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(No pretrain)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의 경우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제안한 방법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MetaPhys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with pretraining)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보다 성능이 떨어짐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Pseudo Label Generator</a:t>
            </a:r>
            <a:r>
              <a:rPr lang="ko-KR" altLang="en-US" sz="1600" dirty="0"/>
              <a:t>로 사용된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Unsupervised POS method </a:t>
            </a:r>
            <a:r>
              <a:rPr lang="ko-KR" altLang="en-US" sz="1600" dirty="0">
                <a:solidFill>
                  <a:srgbClr val="000000"/>
                </a:solidFill>
              </a:rPr>
              <a:t>보다 성능이 좋아짐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endParaRPr lang="en-US" altLang="ko-KR" sz="160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KR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E43C8-256C-3C78-2D0B-29E5BF34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ECE8B-1A35-4EFD-5504-7FDF4011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8C3E4-931A-B37F-2064-A6A698EE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B83DA1-5B3A-3C0F-8D4F-FDB49ED4365A}"/>
              </a:ext>
            </a:extLst>
          </p:cNvPr>
          <p:cNvGrpSpPr/>
          <p:nvPr/>
        </p:nvGrpSpPr>
        <p:grpSpPr>
          <a:xfrm>
            <a:off x="2089257" y="990441"/>
            <a:ext cx="7229403" cy="4141294"/>
            <a:chOff x="1935145" y="880358"/>
            <a:chExt cx="7888124" cy="451863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D5B198B3-0528-5B17-5C48-DCFFA333D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145" y="880358"/>
              <a:ext cx="7888124" cy="4518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EFE01354-D95A-F8E7-BBF4-66F81E19C3FF}"/>
                </a:ext>
              </a:extLst>
            </p:cNvPr>
            <p:cNvSpPr/>
            <p:nvPr/>
          </p:nvSpPr>
          <p:spPr>
            <a:xfrm>
              <a:off x="2260168" y="1689213"/>
              <a:ext cx="7228740" cy="374719"/>
            </a:xfrm>
            <a:prstGeom prst="roundRect">
              <a:avLst>
                <a:gd name="adj" fmla="val 411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/>
            </a:p>
          </p:txBody>
        </p: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63624E61-304C-BD6D-5CE0-BD73D23F6FDD}"/>
                </a:ext>
              </a:extLst>
            </p:cNvPr>
            <p:cNvSpPr/>
            <p:nvPr/>
          </p:nvSpPr>
          <p:spPr>
            <a:xfrm>
              <a:off x="2260168" y="3539750"/>
              <a:ext cx="7228740" cy="374719"/>
            </a:xfrm>
            <a:prstGeom prst="roundRect">
              <a:avLst>
                <a:gd name="adj" fmla="val 411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/>
            </a:p>
          </p:txBody>
        </p:sp>
        <p:cxnSp>
          <p:nvCxnSpPr>
            <p:cNvPr id="14" name="직선 연결선 5">
              <a:extLst>
                <a:ext uri="{FF2B5EF4-FFF2-40B4-BE49-F238E27FC236}">
                  <a16:creationId xmlns:a16="http://schemas.microsoft.com/office/drawing/2014/main" id="{2109C940-1222-12DC-6607-307581BADA67}"/>
                </a:ext>
              </a:extLst>
            </p:cNvPr>
            <p:cNvCxnSpPr>
              <a:cxnSpLocks/>
            </p:cNvCxnSpPr>
            <p:nvPr/>
          </p:nvCxnSpPr>
          <p:spPr>
            <a:xfrm>
              <a:off x="3029834" y="2233494"/>
              <a:ext cx="6424238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직선 연결선 7">
              <a:extLst>
                <a:ext uri="{FF2B5EF4-FFF2-40B4-BE49-F238E27FC236}">
                  <a16:creationId xmlns:a16="http://schemas.microsoft.com/office/drawing/2014/main" id="{7DA79C0A-D1B9-271F-6040-EB5F13EDA407}"/>
                </a:ext>
              </a:extLst>
            </p:cNvPr>
            <p:cNvCxnSpPr>
              <a:cxnSpLocks/>
            </p:cNvCxnSpPr>
            <p:nvPr/>
          </p:nvCxnSpPr>
          <p:spPr>
            <a:xfrm>
              <a:off x="3064670" y="4084065"/>
              <a:ext cx="6424238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연결선 8">
              <a:extLst>
                <a:ext uri="{FF2B5EF4-FFF2-40B4-BE49-F238E27FC236}">
                  <a16:creationId xmlns:a16="http://schemas.microsoft.com/office/drawing/2014/main" id="{2D32FD06-76D6-DDE4-4920-0A707825E7D4}"/>
                </a:ext>
              </a:extLst>
            </p:cNvPr>
            <p:cNvCxnSpPr>
              <a:cxnSpLocks/>
            </p:cNvCxnSpPr>
            <p:nvPr/>
          </p:nvCxnSpPr>
          <p:spPr>
            <a:xfrm>
              <a:off x="3064670" y="2973720"/>
              <a:ext cx="6424238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9">
              <a:extLst>
                <a:ext uri="{FF2B5EF4-FFF2-40B4-BE49-F238E27FC236}">
                  <a16:creationId xmlns:a16="http://schemas.microsoft.com/office/drawing/2014/main" id="{727AA299-37A7-1751-9CB8-70CA0C479F60}"/>
                </a:ext>
              </a:extLst>
            </p:cNvPr>
            <p:cNvCxnSpPr>
              <a:cxnSpLocks/>
            </p:cNvCxnSpPr>
            <p:nvPr/>
          </p:nvCxnSpPr>
          <p:spPr>
            <a:xfrm>
              <a:off x="3055961" y="4815584"/>
              <a:ext cx="6424238" cy="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93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5E95-2C45-E12B-4AAC-AC47958A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Result &amp; Discussion(cont.)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FF565-EA6C-5C5A-F1E7-25F08899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0DF82-43ED-F9F3-8734-0B59F90C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5B42A-73C1-E8F2-0A1D-1103EEB0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63D1885-815C-348C-4A5B-7F6E7E97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31" y="1608047"/>
            <a:ext cx="9406098" cy="46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6">
            <a:extLst>
              <a:ext uri="{FF2B5EF4-FFF2-40B4-BE49-F238E27FC236}">
                <a16:creationId xmlns:a16="http://schemas.microsoft.com/office/drawing/2014/main" id="{5859D7D0-7812-F7AF-4429-407E544D4DF0}"/>
              </a:ext>
            </a:extLst>
          </p:cNvPr>
          <p:cNvSpPr/>
          <p:nvPr/>
        </p:nvSpPr>
        <p:spPr>
          <a:xfrm>
            <a:off x="2101175" y="3262776"/>
            <a:ext cx="4235397" cy="1783648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DC073-97E6-B567-ABF3-7040DC77097A}"/>
              </a:ext>
            </a:extLst>
          </p:cNvPr>
          <p:cNvSpPr txBox="1"/>
          <p:nvPr/>
        </p:nvSpPr>
        <p:spPr>
          <a:xfrm>
            <a:off x="379744" y="980808"/>
            <a:ext cx="10061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Visualizing Adaption – Attention Mask generated from </a:t>
            </a:r>
            <a:r>
              <a:rPr lang="en-US" altLang="ko-KR" sz="2000" b="1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Appearance Branch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dirty="0"/>
          </a:p>
        </p:txBody>
      </p:sp>
      <p:sp>
        <p:nvSpPr>
          <p:cNvPr id="3" name="사각형: 둥근 모서리 6">
            <a:extLst>
              <a:ext uri="{FF2B5EF4-FFF2-40B4-BE49-F238E27FC236}">
                <a16:creationId xmlns:a16="http://schemas.microsoft.com/office/drawing/2014/main" id="{A503499E-3D6F-A2DB-13F6-DBA1F9FE32B1}"/>
              </a:ext>
            </a:extLst>
          </p:cNvPr>
          <p:cNvSpPr/>
          <p:nvPr/>
        </p:nvSpPr>
        <p:spPr>
          <a:xfrm>
            <a:off x="6468894" y="3262776"/>
            <a:ext cx="4235397" cy="1783648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5984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5E95-2C45-E12B-4AAC-AC47958A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Result &amp; Discussion(cont.)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FF565-EA6C-5C5A-F1E7-25F08899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0DF82-43ED-F9F3-8734-0B59F90C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5B42A-73C1-E8F2-0A1D-1103EEB0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973B8-3F39-836E-4D2D-44A0CBFD0BA9}"/>
              </a:ext>
            </a:extLst>
          </p:cNvPr>
          <p:cNvSpPr txBox="1"/>
          <p:nvPr/>
        </p:nvSpPr>
        <p:spPr>
          <a:xfrm>
            <a:off x="379744" y="980808"/>
            <a:ext cx="10061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Robustness to Skin Type</a:t>
            </a:r>
            <a:endParaRPr lang="ko-KR" altLang="en-US" sz="2000" b="1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A0AEF14-9CDA-A164-D298-80FC503B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58" y="1525236"/>
            <a:ext cx="8989880" cy="430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2D8A17-4B90-3A06-FE2E-A02468204064}"/>
              </a:ext>
            </a:extLst>
          </p:cNvPr>
          <p:cNvSpPr txBox="1"/>
          <p:nvPr/>
        </p:nvSpPr>
        <p:spPr>
          <a:xfrm>
            <a:off x="1212358" y="5959801"/>
            <a:ext cx="9492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ko-KR" sz="1400" i="0" dirty="0" err="1">
                <a:solidFill>
                  <a:srgbClr val="000000"/>
                </a:solidFill>
                <a:effectLst/>
                <a:latin typeface="+mn-ea"/>
              </a:rPr>
              <a:t>Limitation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+mn-ea"/>
                <a:sym typeface="Wingdings" panose="05000000000000000000" pitchFamily="2" charset="2"/>
              </a:rPr>
              <a:t>그래도 여전히 어두운 피부색에 대한 편향 문제는 존재</a:t>
            </a:r>
            <a:endParaRPr lang="en-US" altLang="ko-KR" sz="14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id="{C18DFF20-2AAA-E1B2-AA55-44AC6FF69227}"/>
              </a:ext>
            </a:extLst>
          </p:cNvPr>
          <p:cNvSpPr/>
          <p:nvPr/>
        </p:nvSpPr>
        <p:spPr>
          <a:xfrm>
            <a:off x="7470632" y="2736264"/>
            <a:ext cx="1942011" cy="533778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/>
          </a:p>
        </p:txBody>
      </p:sp>
      <p:sp>
        <p:nvSpPr>
          <p:cNvPr id="11" name="사각형: 둥근 모서리 5">
            <a:extLst>
              <a:ext uri="{FF2B5EF4-FFF2-40B4-BE49-F238E27FC236}">
                <a16:creationId xmlns:a16="http://schemas.microsoft.com/office/drawing/2014/main" id="{9A284020-0678-987D-816D-8DAE029FF5BF}"/>
              </a:ext>
            </a:extLst>
          </p:cNvPr>
          <p:cNvSpPr/>
          <p:nvPr/>
        </p:nvSpPr>
        <p:spPr>
          <a:xfrm>
            <a:off x="3098021" y="3966954"/>
            <a:ext cx="413657" cy="875211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/>
          </a:p>
        </p:txBody>
      </p:sp>
      <p:sp>
        <p:nvSpPr>
          <p:cNvPr id="12" name="사각형: 둥근 모서리 7">
            <a:extLst>
              <a:ext uri="{FF2B5EF4-FFF2-40B4-BE49-F238E27FC236}">
                <a16:creationId xmlns:a16="http://schemas.microsoft.com/office/drawing/2014/main" id="{29855895-F18E-0B90-B2F6-D4B25BA8D9A9}"/>
              </a:ext>
            </a:extLst>
          </p:cNvPr>
          <p:cNvSpPr/>
          <p:nvPr/>
        </p:nvSpPr>
        <p:spPr>
          <a:xfrm>
            <a:off x="5310201" y="3359783"/>
            <a:ext cx="413657" cy="1471748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4562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8DF7-90CF-383F-088B-C5795757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BA561-E97B-BC55-FDED-6C5C8C356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KR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KR" dirty="0"/>
              <a:t>Model-Agnostic Meta-Learning (MAML)</a:t>
            </a:r>
          </a:p>
          <a:p>
            <a:pPr>
              <a:lnSpc>
                <a:spcPct val="200000"/>
              </a:lnSpc>
            </a:pPr>
            <a:r>
              <a:rPr lang="en-US" dirty="0"/>
              <a:t>Methods</a:t>
            </a:r>
          </a:p>
          <a:p>
            <a:pPr>
              <a:lnSpc>
                <a:spcPct val="200000"/>
              </a:lnSpc>
            </a:pPr>
            <a:r>
              <a:rPr lang="en-US" dirty="0"/>
              <a:t>Experiments</a:t>
            </a:r>
          </a:p>
          <a:p>
            <a:pPr>
              <a:lnSpc>
                <a:spcPct val="200000"/>
              </a:lnSpc>
            </a:pPr>
            <a:r>
              <a:rPr lang="en-US" dirty="0"/>
              <a:t>Result &amp;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0C850-ACF5-A929-DD14-E9B6ED25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6619-140D-D946-9349-37DA1B5689C3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51005-200F-E128-0D19-18D321E4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A3F63-275A-C372-1590-E8C2ED47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249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5E63-7DC3-5BE0-B4FC-D0F3D92F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603A-8D88-5ABD-4021-658166243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Inner Loop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https://wandb.ai/paperchae/rppg/workspace?workspace=user-paperchae</a:t>
            </a:r>
            <a:endParaRPr lang="en-KR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https://github.com/remotebiosensing/rppg/blob/jh_main/rppg/configs/FIT_METAPHYS_MMPD.yaml</a:t>
            </a:r>
            <a:endParaRPr lang="en-US" dirty="0"/>
          </a:p>
          <a:p>
            <a:pPr marL="0" indent="0">
              <a:buNone/>
            </a:pP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319E3-F787-07DA-4D9B-B5BBC5721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014AD-A9BA-14AC-32F4-07C9B307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C365-7B47-729A-CCFD-8D857C43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D3E938-BB76-DDE1-1D44-2A3E78CC5238}"/>
              </a:ext>
            </a:extLst>
          </p:cNvPr>
          <p:cNvGrpSpPr/>
          <p:nvPr/>
        </p:nvGrpSpPr>
        <p:grpSpPr>
          <a:xfrm>
            <a:off x="714027" y="3186111"/>
            <a:ext cx="6844365" cy="2176071"/>
            <a:chOff x="714026" y="3096320"/>
            <a:chExt cx="7429355" cy="23024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DB9A10-4E87-876E-7C6B-A6C7456A1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026" y="3096320"/>
              <a:ext cx="7429355" cy="2302447"/>
            </a:xfrm>
            <a:prstGeom prst="rect">
              <a:avLst/>
            </a:prstGeom>
          </p:spPr>
        </p:pic>
        <p:sp>
          <p:nvSpPr>
            <p:cNvPr id="8" name="사각형: 둥근 모서리 6">
              <a:extLst>
                <a:ext uri="{FF2B5EF4-FFF2-40B4-BE49-F238E27FC236}">
                  <a16:creationId xmlns:a16="http://schemas.microsoft.com/office/drawing/2014/main" id="{62B6EC00-B4FD-E0E0-82BC-B16A085B7223}"/>
                </a:ext>
              </a:extLst>
            </p:cNvPr>
            <p:cNvSpPr/>
            <p:nvPr/>
          </p:nvSpPr>
          <p:spPr>
            <a:xfrm>
              <a:off x="1844845" y="3835991"/>
              <a:ext cx="1368838" cy="247332"/>
            </a:xfrm>
            <a:prstGeom prst="roundRect">
              <a:avLst>
                <a:gd name="adj" fmla="val 411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 dirty="0"/>
            </a:p>
          </p:txBody>
        </p:sp>
        <p:sp>
          <p:nvSpPr>
            <p:cNvPr id="9" name="사각형: 둥근 모서리 6">
              <a:extLst>
                <a:ext uri="{FF2B5EF4-FFF2-40B4-BE49-F238E27FC236}">
                  <a16:creationId xmlns:a16="http://schemas.microsoft.com/office/drawing/2014/main" id="{36FCC1F5-5833-C2B0-5284-3B138CD3CB30}"/>
                </a:ext>
              </a:extLst>
            </p:cNvPr>
            <p:cNvSpPr/>
            <p:nvPr/>
          </p:nvSpPr>
          <p:spPr>
            <a:xfrm>
              <a:off x="986620" y="3260507"/>
              <a:ext cx="2624611" cy="247332"/>
            </a:xfrm>
            <a:prstGeom prst="roundRect">
              <a:avLst>
                <a:gd name="adj" fmla="val 411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 dirty="0"/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CB21D07-475D-0791-808E-2E6821AE8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225324"/>
              </p:ext>
            </p:extLst>
          </p:nvPr>
        </p:nvGraphicFramePr>
        <p:xfrm>
          <a:off x="8676482" y="1431914"/>
          <a:ext cx="3302518" cy="3188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E678E2D-FBE4-D056-3886-D8061CF69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55" y="1554185"/>
            <a:ext cx="6309344" cy="16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5E63-7DC3-5BE0-B4FC-D0F3D92F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Implementation(cont.)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603A-8D88-5ABD-4021-658166243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Outer Loop</a:t>
            </a:r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endParaRPr lang="en-KR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https://wandb.ai/paperchae/rppg/workspace?workspace=user-paperchae</a:t>
            </a:r>
            <a:endParaRPr lang="en-US" dirty="0"/>
          </a:p>
          <a:p>
            <a:pPr marL="0" indent="0">
              <a:buNone/>
            </a:pPr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319E3-F787-07DA-4D9B-B5BBC5721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014AD-A9BA-14AC-32F4-07C9B307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C365-7B47-729A-CCFD-8D857C43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98A46-9A0F-A913-1F0B-8F3454D4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7" y="1607560"/>
            <a:ext cx="5952423" cy="4112440"/>
          </a:xfrm>
          <a:prstGeom prst="rect">
            <a:avLst/>
          </a:prstGeom>
        </p:spPr>
      </p:pic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ED15A936-0CDC-0F7A-60C0-8DF2AA1A934B}"/>
              </a:ext>
            </a:extLst>
          </p:cNvPr>
          <p:cNvSpPr/>
          <p:nvPr/>
        </p:nvSpPr>
        <p:spPr>
          <a:xfrm>
            <a:off x="1404291" y="2627508"/>
            <a:ext cx="2907828" cy="356324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/>
          </a:p>
        </p:txBody>
      </p:sp>
      <p:sp>
        <p:nvSpPr>
          <p:cNvPr id="10" name="사각형: 둥근 모서리 6">
            <a:extLst>
              <a:ext uri="{FF2B5EF4-FFF2-40B4-BE49-F238E27FC236}">
                <a16:creationId xmlns:a16="http://schemas.microsoft.com/office/drawing/2014/main" id="{2D4D6EFC-F334-315B-30DD-99E969E87D2C}"/>
              </a:ext>
            </a:extLst>
          </p:cNvPr>
          <p:cNvSpPr/>
          <p:nvPr/>
        </p:nvSpPr>
        <p:spPr>
          <a:xfrm>
            <a:off x="1406984" y="4358451"/>
            <a:ext cx="2907828" cy="356324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/>
          </a:p>
        </p:txBody>
      </p:sp>
      <p:sp>
        <p:nvSpPr>
          <p:cNvPr id="11" name="사각형: 둥근 모서리 6">
            <a:extLst>
              <a:ext uri="{FF2B5EF4-FFF2-40B4-BE49-F238E27FC236}">
                <a16:creationId xmlns:a16="http://schemas.microsoft.com/office/drawing/2014/main" id="{2D918A18-A11D-15AE-F68F-C0A08150C9EA}"/>
              </a:ext>
            </a:extLst>
          </p:cNvPr>
          <p:cNvSpPr/>
          <p:nvPr/>
        </p:nvSpPr>
        <p:spPr>
          <a:xfrm>
            <a:off x="1617136" y="5146119"/>
            <a:ext cx="2579479" cy="356324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632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84BA-E374-06C6-F525-A65D3747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Unsolved Problems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Possible Solutions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26C35-8AED-91C0-D967-FA47DF284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KR" dirty="0"/>
                  <a:t>Pretrained model 𝜃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Using </a:t>
                </a:r>
                <a:r>
                  <a:rPr lang="en-KR" b="1" dirty="0"/>
                  <a:t>𝜃</a:t>
                </a:r>
                <a:r>
                  <a:rPr lang="en-KR" dirty="0"/>
                  <a:t> which is trained with the small dataset </a:t>
                </a:r>
                <a:r>
                  <a:rPr lang="en-US" b="1" dirty="0"/>
                  <a:t>t</a:t>
                </a:r>
                <a:r>
                  <a:rPr lang="en-KR" b="1" dirty="0"/>
                  <a:t>o overcome the small dataset</a:t>
                </a:r>
                <a:r>
                  <a:rPr lang="en-KR" dirty="0"/>
                  <a:t>?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b="1" dirty="0"/>
                  <a:t>	&gt;&gt;</a:t>
                </a:r>
                <a:r>
                  <a:rPr lang="ko-KR" altLang="en-US" b="1" dirty="0"/>
                  <a:t>  데이터셋의 분포</a:t>
                </a:r>
                <a:r>
                  <a:rPr lang="en-US" altLang="ko-KR" b="1" dirty="0"/>
                  <a:t>,</a:t>
                </a:r>
                <a:r>
                  <a:rPr lang="ko-KR" altLang="en-US" b="1" dirty="0"/>
                  <a:t> 크기를 변경하며 </a:t>
                </a:r>
                <a:r>
                  <a:rPr lang="en-US" altLang="ko-KR" b="1" dirty="0"/>
                  <a:t>Pretrained-Model</a:t>
                </a:r>
                <a:r>
                  <a:rPr lang="ko-KR" altLang="en-US" b="1" dirty="0"/>
                  <a:t>에 따른 성능 비교 평가 필요 </a:t>
                </a:r>
                <a:endParaRPr lang="en-KR" b="1" dirty="0"/>
              </a:p>
              <a:p>
                <a:pPr>
                  <a:lnSpc>
                    <a:spcPct val="150000"/>
                  </a:lnSpc>
                </a:pPr>
                <a:r>
                  <a:rPr lang="en-KR" dirty="0"/>
                  <a:t>Train &amp; Test with </a:t>
                </a:r>
                <a:r>
                  <a:rPr lang="en-KR" u="sng" dirty="0"/>
                  <a:t>Same Individual</a:t>
                </a:r>
                <a:r>
                  <a:rPr lang="en-KR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KR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KR" dirty="0"/>
                  <a:t>(Updated global params)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KR" b="1" dirty="0"/>
                  <a:t>Overfitted</a:t>
                </a:r>
                <a:r>
                  <a:rPr lang="en-KR" dirty="0"/>
                  <a:t> to Individual? </a:t>
                </a:r>
                <a:r>
                  <a:rPr lang="en-US" dirty="0"/>
                  <a:t>O</a:t>
                </a:r>
                <a:r>
                  <a:rPr lang="en-KR" dirty="0"/>
                  <a:t>r the  Video itself?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b="1" dirty="0"/>
                  <a:t>	&gt;&gt;</a:t>
                </a:r>
                <a:r>
                  <a:rPr lang="ko-KR" altLang="en-US" dirty="0"/>
                  <a:t>  </a:t>
                </a:r>
                <a:r>
                  <a:rPr lang="en-US" altLang="ko-KR" b="1" dirty="0"/>
                  <a:t>Personalization</a:t>
                </a:r>
                <a:r>
                  <a:rPr lang="ko-KR" altLang="en-US" b="1" dirty="0"/>
                  <a:t>은 하나의 개인의 특성을 잘 배우는 것이 목표라고 생각하면</a:t>
                </a:r>
                <a:r>
                  <a:rPr lang="en-US" altLang="ko-KR" b="1" dirty="0"/>
                  <a:t>,</a:t>
                </a:r>
                <a:r>
                  <a:rPr lang="ko-KR" altLang="en-US" b="1" dirty="0"/>
                  <a:t> </a:t>
                </a:r>
                <a:br>
                  <a:rPr lang="en-US" altLang="ko-KR" b="1" dirty="0"/>
                </a:br>
                <a:r>
                  <a:rPr lang="en-US" altLang="ko-KR" b="1" dirty="0"/>
                  <a:t>	</a:t>
                </a:r>
                <a:r>
                  <a:rPr lang="ko-KR" altLang="en-US" b="1" dirty="0"/>
                  <a:t>      한 사람에서 취득한 다양한 환경</a:t>
                </a:r>
                <a:r>
                  <a:rPr lang="en-US" altLang="ko-KR" b="1" dirty="0"/>
                  <a:t>(</a:t>
                </a:r>
                <a:r>
                  <a:rPr lang="ko-KR" altLang="en-US" b="1" dirty="0"/>
                  <a:t>같은 사람</a:t>
                </a:r>
                <a:r>
                  <a:rPr lang="en-US" altLang="ko-KR" b="1" dirty="0"/>
                  <a:t>,</a:t>
                </a:r>
                <a:r>
                  <a:rPr lang="ko-KR" altLang="en-US" b="1" dirty="0"/>
                  <a:t> 다른 조명 환경</a:t>
                </a:r>
                <a:r>
                  <a:rPr lang="en-US" altLang="ko-KR" b="1" dirty="0"/>
                  <a:t>)</a:t>
                </a:r>
                <a:r>
                  <a:rPr lang="ko-KR" altLang="en-US" b="1" dirty="0"/>
                  <a:t>에 대한 데이터에 대한 테스트 필요</a:t>
                </a:r>
                <a:endParaRPr lang="en-KR" b="1" dirty="0"/>
              </a:p>
              <a:p>
                <a:pPr>
                  <a:lnSpc>
                    <a:spcPct val="150000"/>
                  </a:lnSpc>
                </a:pPr>
                <a:r>
                  <a:rPr lang="en-KR" dirty="0"/>
                  <a:t>POS as </a:t>
                </a:r>
                <a:r>
                  <a:rPr lang="en-KR" u="sng" dirty="0"/>
                  <a:t>Pseudo Label Generator</a:t>
                </a:r>
                <a:r>
                  <a:rPr lang="en-KR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KR" dirty="0"/>
                  <a:t>Reliability Issue as </a:t>
                </a:r>
                <a:r>
                  <a:rPr lang="en-KR" b="1" dirty="0"/>
                  <a:t>Ground Truth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b="1" dirty="0"/>
                  <a:t>	&gt;&gt;</a:t>
                </a:r>
                <a:r>
                  <a:rPr lang="ko-KR" altLang="en-US" b="1" dirty="0"/>
                  <a:t>  </a:t>
                </a:r>
                <a:r>
                  <a:rPr lang="en-US" altLang="ko-KR" b="1" dirty="0"/>
                  <a:t>Labeling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System</a:t>
                </a:r>
                <a:r>
                  <a:rPr lang="ko-KR" altLang="en-US" b="1" dirty="0"/>
                  <a:t>을 새로 구축</a:t>
                </a:r>
                <a:r>
                  <a:rPr lang="en-US" altLang="ko-KR" b="1" dirty="0"/>
                  <a:t>(Video-to-PPG)</a:t>
                </a:r>
                <a:r>
                  <a:rPr lang="ko-KR" altLang="en-US" b="1" dirty="0"/>
                  <a:t>하여 </a:t>
                </a:r>
                <a:r>
                  <a:rPr lang="en-US" altLang="ko-KR" b="1" dirty="0"/>
                  <a:t>POS</a:t>
                </a:r>
                <a:r>
                  <a:rPr lang="ko-KR" altLang="en-US" b="1" dirty="0"/>
                  <a:t>에 대한 </a:t>
                </a:r>
                <a:r>
                  <a:rPr lang="en-US" altLang="ko-KR" b="1" dirty="0"/>
                  <a:t>Reliability</a:t>
                </a:r>
                <a:r>
                  <a:rPr lang="ko-KR" altLang="en-US" b="1" dirty="0"/>
                  <a:t> 검증</a:t>
                </a:r>
                <a:r>
                  <a:rPr lang="en-US" altLang="ko-KR" b="1" dirty="0"/>
                  <a:t> </a:t>
                </a:r>
                <a:r>
                  <a:rPr lang="ko-KR" altLang="en-US" b="1" dirty="0"/>
                  <a:t>필요</a:t>
                </a:r>
                <a:br>
                  <a:rPr lang="en-US" altLang="ko-KR" b="1" dirty="0"/>
                </a:b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26C35-8AED-91C0-D967-FA47DF284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3C448-8DE4-2D34-6FB3-41FE9965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4BA5E-2344-12EE-E54D-E276DEE2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D223D-4B5B-9465-8730-286289ED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98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25A7-915E-65C1-3368-5D6A3D07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35AA-B5BA-00A6-B80E-5FD274011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Keywords</a:t>
            </a:r>
            <a:r>
              <a:rPr lang="en-US" dirty="0"/>
              <a:t> : </a:t>
            </a:r>
            <a:r>
              <a:rPr lang="en-US" dirty="0" err="1"/>
              <a:t>rPPG</a:t>
            </a:r>
            <a:r>
              <a:rPr lang="en-US" dirty="0"/>
              <a:t>, Meta-Learning, Vital Datasets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ko-KR" altLang="en-US" sz="2400" dirty="0"/>
              <a:t>감사합니다</a:t>
            </a:r>
            <a:r>
              <a:rPr lang="en-US" altLang="ko-KR" sz="2400" dirty="0"/>
              <a:t>.</a:t>
            </a:r>
            <a:endParaRPr lang="en-KR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67691-4DDF-8BD2-908C-AA4C2F80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3066E-BC60-6D4C-9FD9-A6455575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128AA-B80A-E23E-21D3-59A6D696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76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AD0E-2EFD-E45B-58D9-7337B9B2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3E68-1A25-0C7D-253C-2F13A84EE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rPPG(remote Photoplethysmography)</a:t>
            </a:r>
          </a:p>
          <a:p>
            <a:pPr lvl="1"/>
            <a:r>
              <a:rPr lang="en-US" altLang="ko-KR" dirty="0"/>
              <a:t>RGB </a:t>
            </a:r>
            <a:r>
              <a:rPr lang="ko-KR" altLang="en-US" dirty="0"/>
              <a:t>카메라를 이용하여 반사광 피부변화를 감지하는 </a:t>
            </a:r>
            <a:r>
              <a:rPr lang="ko-KR" altLang="en-US" dirty="0" err="1"/>
              <a:t>비접촉</a:t>
            </a:r>
            <a:r>
              <a:rPr lang="ko-KR" altLang="en-US" dirty="0"/>
              <a:t> 생체신호 추출 기술</a:t>
            </a:r>
            <a:endParaRPr lang="en-US" altLang="ko-KR" dirty="0"/>
          </a:p>
          <a:p>
            <a:pPr lvl="1"/>
            <a:r>
              <a:rPr lang="en-US" altLang="ko-KR" dirty="0"/>
              <a:t>Sequence to Sequence / Signal Reconstruction</a:t>
            </a:r>
          </a:p>
          <a:p>
            <a:pPr lvl="1"/>
            <a:endParaRPr lang="en-KR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3486F-FF09-DD01-0D52-7207D3AAB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F297-076B-BA45-B202-F5802813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주최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AF27F-DF3D-C1A9-A5AF-6A89668C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FD8C41-0B47-1F4F-C8A1-9621A305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1" y="2324902"/>
            <a:ext cx="5758775" cy="28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53477CC-412B-B621-C9B4-2FB809769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2"/>
          <a:stretch/>
        </p:blipFill>
        <p:spPr bwMode="auto">
          <a:xfrm>
            <a:off x="2643944" y="2324902"/>
            <a:ext cx="3307404" cy="28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0E66-F0FF-6938-30AE-E32224AF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7F73-8425-621A-452D-F9501465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1800" dirty="0"/>
              <a:t>생체 신호</a:t>
            </a:r>
            <a:r>
              <a:rPr lang="en-US" altLang="ko-KR" sz="1800" dirty="0"/>
              <a:t>(</a:t>
            </a:r>
            <a:r>
              <a:rPr lang="ko-KR" altLang="en-US" sz="1800" dirty="0"/>
              <a:t>맥박</a:t>
            </a:r>
            <a:r>
              <a:rPr lang="en-US" altLang="ko-KR" sz="1800" dirty="0"/>
              <a:t>,</a:t>
            </a:r>
            <a:r>
              <a:rPr lang="ko-KR" altLang="en-US" sz="1800" dirty="0"/>
              <a:t> 호흡</a:t>
            </a:r>
            <a:r>
              <a:rPr lang="en-US" altLang="ko-KR" sz="1800" dirty="0"/>
              <a:t>, </a:t>
            </a:r>
            <a:r>
              <a:rPr lang="ko-KR" altLang="en-US" sz="1800" dirty="0"/>
              <a:t>혈압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r>
              <a:rPr lang="en-US" altLang="ko-KR" sz="1800" dirty="0"/>
              <a:t>)</a:t>
            </a:r>
            <a:r>
              <a:rPr lang="ko-KR" altLang="en-US" dirty="0"/>
              <a:t>의</a:t>
            </a:r>
            <a:r>
              <a:rPr lang="ko-KR" altLang="en-US" sz="1800" dirty="0"/>
              <a:t> 생리학적 특성 또는 외부 환경 요인에 의해 개인차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/>
              <a:t>Personalization/fine-tuning</a:t>
            </a:r>
            <a:r>
              <a:rPr lang="ko-KR" altLang="en-US" sz="1800" b="1" dirty="0"/>
              <a:t>의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필요성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en-US" altLang="ko-KR" sz="1800" dirty="0"/>
              <a:t> </a:t>
            </a:r>
            <a:r>
              <a:rPr lang="ko-KR" altLang="en-US" sz="1800" dirty="0"/>
              <a:t>기존의 </a:t>
            </a:r>
            <a:r>
              <a:rPr lang="en-US" altLang="ko-KR" sz="1800" dirty="0"/>
              <a:t>ML </a:t>
            </a:r>
            <a:r>
              <a:rPr lang="ko-KR" altLang="en-US" sz="1800" dirty="0"/>
              <a:t>모델은 새로운 </a:t>
            </a:r>
            <a:r>
              <a:rPr lang="en-US" altLang="ko-KR" sz="1800" dirty="0"/>
              <a:t>Subject (</a:t>
            </a:r>
            <a:r>
              <a:rPr lang="en-US" altLang="ko-KR" sz="1800" dirty="0">
                <a:sym typeface="Wingdings" panose="05000000000000000000" pitchFamily="2" charset="2"/>
              </a:rPr>
              <a:t></a:t>
            </a:r>
            <a:r>
              <a:rPr lang="en-US" altLang="ko-KR" sz="1800" dirty="0"/>
              <a:t>Task)</a:t>
            </a:r>
            <a:r>
              <a:rPr lang="ko-KR" altLang="en-US" sz="1800" dirty="0"/>
              <a:t>에 대해</a:t>
            </a:r>
            <a:r>
              <a:rPr lang="en-US" altLang="ko-KR" sz="1800" dirty="0"/>
              <a:t> </a:t>
            </a:r>
            <a:r>
              <a:rPr lang="ko-KR" altLang="en-US" sz="1800" dirty="0"/>
              <a:t>일반화</a:t>
            </a:r>
            <a:r>
              <a:rPr lang="en-US" altLang="ko-KR" sz="1800" dirty="0"/>
              <a:t>/</a:t>
            </a:r>
            <a:r>
              <a:rPr lang="ko-KR" altLang="en-US" sz="1800" dirty="0"/>
              <a:t>편향 이슈를 가짐</a:t>
            </a:r>
            <a:r>
              <a:rPr lang="en-US" altLang="ko-KR" sz="1800" dirty="0"/>
              <a:t>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1800" dirty="0"/>
              <a:t>Personalized Model: </a:t>
            </a:r>
            <a:r>
              <a:rPr lang="ko-KR" altLang="en-US" sz="1800" dirty="0">
                <a:sym typeface="Wingdings" panose="05000000000000000000" pitchFamily="2" charset="2"/>
              </a:rPr>
              <a:t>소수의 데이터를 통해 </a:t>
            </a:r>
            <a:r>
              <a:rPr lang="ko-KR" altLang="en-US" sz="1800" dirty="0"/>
              <a:t>일반화</a:t>
            </a:r>
            <a:r>
              <a:rPr lang="en-US" altLang="ko-KR" sz="1800" dirty="0"/>
              <a:t>/</a:t>
            </a:r>
            <a:r>
              <a:rPr lang="ko-KR" altLang="en-US" sz="1800" dirty="0"/>
              <a:t>편향 이슈를 개선하고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>
                <a:sym typeface="Wingdings" panose="05000000000000000000" pitchFamily="2" charset="2"/>
              </a:rPr>
              <a:t>새로운 </a:t>
            </a:r>
            <a:r>
              <a:rPr lang="en-US" altLang="ko-KR" sz="1800" dirty="0"/>
              <a:t>Task</a:t>
            </a:r>
            <a:r>
              <a:rPr lang="ko-KR" altLang="en-US" sz="1800" dirty="0"/>
              <a:t>에</a:t>
            </a:r>
            <a:r>
              <a:rPr lang="en-US" altLang="ko-KR" sz="1800" dirty="0"/>
              <a:t> </a:t>
            </a:r>
            <a:r>
              <a:rPr lang="ko-KR" altLang="en-US" sz="1800" dirty="0">
                <a:sym typeface="Wingdings" panose="05000000000000000000" pitchFamily="2" charset="2"/>
              </a:rPr>
              <a:t>대해서도 빠르게 적응</a:t>
            </a: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sym typeface="Wingdings" panose="05000000000000000000" pitchFamily="2" charset="2"/>
              </a:rPr>
              <a:t>조정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/>
              <a:t>Unsupervised learning</a:t>
            </a:r>
            <a:r>
              <a:rPr lang="ko-KR" altLang="en-US" sz="1800" b="1" dirty="0"/>
              <a:t>의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필요성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en-US" altLang="ko-KR" sz="1800" dirty="0"/>
              <a:t> Oximeters</a:t>
            </a:r>
            <a:r>
              <a:rPr lang="ko-KR" altLang="en-US" sz="1800" dirty="0"/>
              <a:t>와 같은 </a:t>
            </a:r>
            <a:r>
              <a:rPr lang="en-US" altLang="ko-KR" sz="1800" dirty="0"/>
              <a:t>Contact sensor</a:t>
            </a:r>
            <a:r>
              <a:rPr lang="ko-KR" altLang="en-US" sz="1800" dirty="0"/>
              <a:t>의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언제 어디서든 휴대</a:t>
            </a:r>
            <a:r>
              <a:rPr lang="en-US" altLang="ko-KR" sz="1800" dirty="0"/>
              <a:t>/</a:t>
            </a:r>
            <a:r>
              <a:rPr lang="ko-KR" altLang="en-US" sz="1800" dirty="0"/>
              <a:t>사용할 수 없으며</a:t>
            </a:r>
            <a:r>
              <a:rPr lang="en-US" altLang="ko-KR" sz="18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기기 자체의 미세조정이 요구됨</a:t>
            </a:r>
            <a:r>
              <a:rPr lang="en-US" altLang="ko-KR" sz="1800" dirty="0"/>
              <a:t>. </a:t>
            </a:r>
            <a:r>
              <a:rPr lang="ko-KR" altLang="en-US" sz="1800" dirty="0"/>
              <a:t>즉</a:t>
            </a:r>
            <a:r>
              <a:rPr lang="en-US" altLang="ko-KR" sz="1800" dirty="0"/>
              <a:t>, True Label (PPG signal)</a:t>
            </a:r>
            <a:r>
              <a:rPr lang="ko-KR" altLang="en-US" sz="1800" dirty="0"/>
              <a:t>없이도 얼굴 영상 데이터만으로도 </a:t>
            </a:r>
            <a:r>
              <a:rPr lang="en-US" altLang="ko-KR" sz="1800" dirty="0"/>
              <a:t>PPG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예측할 수 있어야 함</a:t>
            </a:r>
            <a:r>
              <a:rPr lang="en-US" altLang="ko-KR" sz="1800" dirty="0"/>
              <a:t>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1800" dirty="0"/>
              <a:t>Label Generator: </a:t>
            </a:r>
            <a:r>
              <a:rPr lang="ko-KR" altLang="en-US" sz="1800" dirty="0"/>
              <a:t>얼굴 영상 기반 </a:t>
            </a:r>
            <a:r>
              <a:rPr lang="en-US" altLang="ko-KR" sz="1800" dirty="0"/>
              <a:t>unsupervised physiological measurement (e.g. POS)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통해 </a:t>
            </a:r>
            <a:r>
              <a:rPr lang="en-US" altLang="ko-KR" sz="1800" dirty="0"/>
              <a:t>Pseudo Label</a:t>
            </a:r>
            <a:r>
              <a:rPr lang="ko-KR" altLang="en-US" sz="1800" dirty="0"/>
              <a:t>을</a:t>
            </a:r>
            <a:r>
              <a:rPr lang="en-US" altLang="ko-KR" sz="1800" dirty="0"/>
              <a:t> </a:t>
            </a:r>
            <a:r>
              <a:rPr lang="ko-KR" altLang="en-US" sz="1800" dirty="0"/>
              <a:t>생성</a:t>
            </a:r>
            <a:r>
              <a:rPr lang="en-US" altLang="ko-KR" sz="1800" dirty="0"/>
              <a:t>).</a:t>
            </a:r>
          </a:p>
          <a:p>
            <a:pPr marL="0" indent="0">
              <a:buNone/>
            </a:pPr>
            <a:endParaRPr lang="en-US" altLang="ko-KR" sz="1800" dirty="0"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F7AF-A694-3866-A10B-F446C6EE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EA524-2456-400B-B3E5-0C37668A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E1533-91CE-98DC-4CC1-DFCC3D2A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15" name="그룹 12">
            <a:extLst>
              <a:ext uri="{FF2B5EF4-FFF2-40B4-BE49-F238E27FC236}">
                <a16:creationId xmlns:a16="http://schemas.microsoft.com/office/drawing/2014/main" id="{AA6627C4-30C8-D77D-1B26-2B11E897AE78}"/>
              </a:ext>
            </a:extLst>
          </p:cNvPr>
          <p:cNvGrpSpPr/>
          <p:nvPr/>
        </p:nvGrpSpPr>
        <p:grpSpPr>
          <a:xfrm>
            <a:off x="371035" y="1594271"/>
            <a:ext cx="10424161" cy="1459820"/>
            <a:chOff x="1114696" y="1681357"/>
            <a:chExt cx="10424161" cy="14598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59B322-42CE-908D-9353-79418274146D}"/>
                </a:ext>
              </a:extLst>
            </p:cNvPr>
            <p:cNvSpPr txBox="1"/>
            <p:nvPr/>
          </p:nvSpPr>
          <p:spPr>
            <a:xfrm>
              <a:off x="5383125" y="1681357"/>
              <a:ext cx="5174975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개인의 생리학적 특성</a:t>
              </a:r>
              <a:endPara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1) </a:t>
              </a:r>
              <a:r>
                <a:rPr lang="ko-KR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나이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	2) </a:t>
              </a:r>
              <a:r>
                <a:rPr lang="ko-KR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성별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	3) </a:t>
              </a:r>
              <a:r>
                <a:rPr lang="ko-KR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피부색 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	 4) </a:t>
              </a:r>
              <a:r>
                <a:rPr lang="ko-KR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체중 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	 5) </a:t>
              </a:r>
              <a:r>
                <a:rPr lang="ko-KR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신장</a:t>
              </a:r>
              <a:endParaRPr lang="en-US" altLang="ko-KR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51B9DC-986C-E795-791F-5712E2111538}"/>
                </a:ext>
              </a:extLst>
            </p:cNvPr>
            <p:cNvSpPr txBox="1"/>
            <p:nvPr/>
          </p:nvSpPr>
          <p:spPr>
            <a:xfrm>
              <a:off x="5379811" y="2617957"/>
              <a:ext cx="6159046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ko-KR" sz="1400" b="1" kern="100" dirty="0">
                  <a:effectLst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외부 환경 요인</a:t>
              </a:r>
              <a:endPara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1) </a:t>
              </a:r>
              <a:r>
                <a:rPr lang="ko-KR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측정 장비 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(Oximeter &amp; Camera)       2) </a:t>
              </a:r>
              <a:r>
                <a:rPr lang="ko-KR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조명 종류 및</a:t>
              </a:r>
              <a:r>
                <a:rPr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밝기</a:t>
              </a:r>
              <a:endParaRPr lang="en-US" altLang="ko-KR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37A2CE-8860-822C-3B0C-38D38F058DCD}"/>
                </a:ext>
              </a:extLst>
            </p:cNvPr>
            <p:cNvSpPr txBox="1"/>
            <p:nvPr/>
          </p:nvSpPr>
          <p:spPr>
            <a:xfrm>
              <a:off x="1114696" y="2274991"/>
              <a:ext cx="36190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rPPG</a:t>
              </a:r>
              <a:r>
                <a:rPr lang="en-US" altLang="ko-K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신호 측정에 영향을 주는 요인</a:t>
              </a:r>
            </a:p>
          </p:txBody>
        </p:sp>
        <p:cxnSp>
          <p:nvCxnSpPr>
            <p:cNvPr id="19" name="연결선: 꺾임 6">
              <a:extLst>
                <a:ext uri="{FF2B5EF4-FFF2-40B4-BE49-F238E27FC236}">
                  <a16:creationId xmlns:a16="http://schemas.microsoft.com/office/drawing/2014/main" id="{74540F65-64B4-7639-0253-F2267B55ED93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>
              <a:off x="4733769" y="2444268"/>
              <a:ext cx="646042" cy="435299"/>
            </a:xfrm>
            <a:prstGeom prst="bentConnector3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7">
              <a:extLst>
                <a:ext uri="{FF2B5EF4-FFF2-40B4-BE49-F238E27FC236}">
                  <a16:creationId xmlns:a16="http://schemas.microsoft.com/office/drawing/2014/main" id="{F0917061-31E3-88A0-A22F-9F7CDC903F23}"/>
                </a:ext>
              </a:extLst>
            </p:cNvPr>
            <p:cNvCxnSpPr>
              <a:cxnSpLocks/>
              <a:stCxn id="18" idx="3"/>
              <a:endCxn id="16" idx="1"/>
            </p:cNvCxnSpPr>
            <p:nvPr/>
          </p:nvCxnSpPr>
          <p:spPr>
            <a:xfrm flipV="1">
              <a:off x="4733769" y="1942967"/>
              <a:ext cx="649356" cy="501301"/>
            </a:xfrm>
            <a:prstGeom prst="bentConnector3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96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ACD21-EDD7-A162-39B2-F45107B1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Introduction(cont.)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D188-1100-A7B1-675C-425EAD065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706" y="1253331"/>
            <a:ext cx="4838779" cy="4820898"/>
          </a:xfrm>
        </p:spPr>
        <p:txBody>
          <a:bodyPr/>
          <a:lstStyle/>
          <a:p>
            <a:r>
              <a:rPr lang="en-KR" dirty="0"/>
              <a:t>UBFC Dataset (Mostly </a:t>
            </a:r>
            <a:r>
              <a:rPr lang="en-US" dirty="0"/>
              <a:t>Caucasian)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1CF3A-9F66-CDB5-F0D2-60ECD57CC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13C9-C772-63F0-2366-A258AC5E0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79DC3-19B4-1208-BF31-4DAF9BCC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7" name="그룹 79">
            <a:extLst>
              <a:ext uri="{FF2B5EF4-FFF2-40B4-BE49-F238E27FC236}">
                <a16:creationId xmlns:a16="http://schemas.microsoft.com/office/drawing/2014/main" id="{9EE356D1-2CFD-CFEF-C9A5-0A6F166B82B9}"/>
              </a:ext>
            </a:extLst>
          </p:cNvPr>
          <p:cNvGrpSpPr/>
          <p:nvPr/>
        </p:nvGrpSpPr>
        <p:grpSpPr>
          <a:xfrm>
            <a:off x="613261" y="1702304"/>
            <a:ext cx="4648360" cy="4371914"/>
            <a:chOff x="1210395" y="380506"/>
            <a:chExt cx="6743551" cy="6344584"/>
          </a:xfrm>
        </p:grpSpPr>
        <p:pic>
          <p:nvPicPr>
            <p:cNvPr id="8" name="그림 4" descr="텍스트, 포즈이(가) 표시된 사진&#10;&#10;자동 생성된 설명">
              <a:extLst>
                <a:ext uri="{FF2B5EF4-FFF2-40B4-BE49-F238E27FC236}">
                  <a16:creationId xmlns:a16="http://schemas.microsoft.com/office/drawing/2014/main" id="{5E535ABD-6462-3ECF-A3D2-099BB96FE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395" y="380506"/>
              <a:ext cx="1378975" cy="1037304"/>
            </a:xfrm>
            <a:prstGeom prst="rect">
              <a:avLst/>
            </a:prstGeom>
          </p:spPr>
        </p:pic>
        <p:pic>
          <p:nvPicPr>
            <p:cNvPr id="9" name="그림 5" descr="텍스트, 남성이(가) 표시된 사진&#10;&#10;자동 생성된 설명">
              <a:extLst>
                <a:ext uri="{FF2B5EF4-FFF2-40B4-BE49-F238E27FC236}">
                  <a16:creationId xmlns:a16="http://schemas.microsoft.com/office/drawing/2014/main" id="{BD02DF88-70E7-2804-E69B-787EC003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9541" y="391391"/>
              <a:ext cx="1378975" cy="1037304"/>
            </a:xfrm>
            <a:prstGeom prst="rect">
              <a:avLst/>
            </a:prstGeom>
          </p:spPr>
        </p:pic>
        <p:pic>
          <p:nvPicPr>
            <p:cNvPr id="10" name="그림 6" descr="텍스트, 남성이(가) 표시된 사진&#10;&#10;자동 생성된 설명">
              <a:extLst>
                <a:ext uri="{FF2B5EF4-FFF2-40B4-BE49-F238E27FC236}">
                  <a16:creationId xmlns:a16="http://schemas.microsoft.com/office/drawing/2014/main" id="{624E14E9-E694-9686-E2C2-3B55CC472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5144" y="391391"/>
              <a:ext cx="1366684" cy="1025013"/>
            </a:xfrm>
            <a:prstGeom prst="rect">
              <a:avLst/>
            </a:prstGeom>
          </p:spPr>
        </p:pic>
        <p:pic>
          <p:nvPicPr>
            <p:cNvPr id="11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9AF20230-9516-D5B6-EC55-CD6558EBA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6370" y="402277"/>
              <a:ext cx="1378975" cy="1025013"/>
            </a:xfrm>
            <a:prstGeom prst="rect">
              <a:avLst/>
            </a:prstGeom>
          </p:spPr>
        </p:pic>
        <p:pic>
          <p:nvPicPr>
            <p:cNvPr id="12" name="그림 8" descr="텍스트, 사람, 포즈, 남성이(가) 표시된 사진&#10;&#10;자동 생성된 설명">
              <a:extLst>
                <a:ext uri="{FF2B5EF4-FFF2-40B4-BE49-F238E27FC236}">
                  <a16:creationId xmlns:a16="http://schemas.microsoft.com/office/drawing/2014/main" id="{15E6038B-78B7-AE96-5139-16E0BD47D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4971" y="1448493"/>
              <a:ext cx="1378975" cy="1025013"/>
            </a:xfrm>
            <a:prstGeom prst="rect">
              <a:avLst/>
            </a:prstGeom>
          </p:spPr>
        </p:pic>
        <p:pic>
          <p:nvPicPr>
            <p:cNvPr id="13" name="그림 9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F1A98FC6-13F1-75FE-37E8-A91F4B92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00727" y="1448493"/>
              <a:ext cx="1366684" cy="1037304"/>
            </a:xfrm>
            <a:prstGeom prst="rect">
              <a:avLst/>
            </a:prstGeom>
          </p:spPr>
        </p:pic>
        <p:pic>
          <p:nvPicPr>
            <p:cNvPr id="14" name="그림 10" descr="사람이(가) 표시된 사진&#10;&#10;자동 생성된 설명">
              <a:extLst>
                <a:ext uri="{FF2B5EF4-FFF2-40B4-BE49-F238E27FC236}">
                  <a16:creationId xmlns:a16="http://schemas.microsoft.com/office/drawing/2014/main" id="{28D0C5D8-8B94-0510-3CB4-BCDEA3DE0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5606" y="5687786"/>
              <a:ext cx="1378975" cy="1025013"/>
            </a:xfrm>
            <a:prstGeom prst="rect">
              <a:avLst/>
            </a:prstGeom>
          </p:spPr>
        </p:pic>
        <p:pic>
          <p:nvPicPr>
            <p:cNvPr id="15" name="그림 11" descr="텍스트, 사람, 실내, 남성이(가) 표시된 사진&#10;&#10;자동 생성된 설명">
              <a:extLst>
                <a:ext uri="{FF2B5EF4-FFF2-40B4-BE49-F238E27FC236}">
                  <a16:creationId xmlns:a16="http://schemas.microsoft.com/office/drawing/2014/main" id="{D0F60942-A4B5-A1B2-688B-EDBB45C0E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8482" y="2499063"/>
              <a:ext cx="1378975" cy="1037304"/>
            </a:xfrm>
            <a:prstGeom prst="rect">
              <a:avLst/>
            </a:prstGeom>
          </p:spPr>
        </p:pic>
        <p:pic>
          <p:nvPicPr>
            <p:cNvPr id="16" name="그림 12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9A631ABE-DD7A-DD52-6130-FB18BEB93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22417" y="3573582"/>
              <a:ext cx="1366684" cy="1037304"/>
            </a:xfrm>
            <a:prstGeom prst="rect">
              <a:avLst/>
            </a:prstGeom>
          </p:spPr>
        </p:pic>
        <p:pic>
          <p:nvPicPr>
            <p:cNvPr id="17" name="그림 13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FC5C44C5-C74A-0CDD-2F19-CABC1782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10395" y="1441962"/>
              <a:ext cx="1378975" cy="1037304"/>
            </a:xfrm>
            <a:prstGeom prst="rect">
              <a:avLst/>
            </a:prstGeom>
          </p:spPr>
        </p:pic>
        <p:pic>
          <p:nvPicPr>
            <p:cNvPr id="18" name="그림 14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5EFED76E-A95B-FC25-EB8A-E4473CF2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30619" y="5687786"/>
              <a:ext cx="1366684" cy="1025013"/>
            </a:xfrm>
            <a:prstGeom prst="rect">
              <a:avLst/>
            </a:prstGeom>
          </p:spPr>
        </p:pic>
        <p:pic>
          <p:nvPicPr>
            <p:cNvPr id="19" name="그림 15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03952C59-75AC-7B86-71A0-D7AD465CF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74971" y="4630684"/>
              <a:ext cx="1366684" cy="1025013"/>
            </a:xfrm>
            <a:prstGeom prst="rect">
              <a:avLst/>
            </a:prstGeom>
          </p:spPr>
        </p:pic>
        <p:pic>
          <p:nvPicPr>
            <p:cNvPr id="20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E8E63B1-E5A7-021D-13A1-343AAE9A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7108" y="4628507"/>
              <a:ext cx="1366684" cy="1025013"/>
            </a:xfrm>
            <a:prstGeom prst="rect">
              <a:avLst/>
            </a:prstGeom>
          </p:spPr>
        </p:pic>
        <p:pic>
          <p:nvPicPr>
            <p:cNvPr id="21" name="그림 17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65622D2A-EECB-A667-3AFF-86EBC5DFC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39246" y="4632861"/>
              <a:ext cx="1366684" cy="1025013"/>
            </a:xfrm>
            <a:prstGeom prst="rect">
              <a:avLst/>
            </a:prstGeom>
          </p:spPr>
        </p:pic>
        <p:pic>
          <p:nvPicPr>
            <p:cNvPr id="22" name="그림 18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326A2BB4-9644-A50C-B0E2-3B515FB9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382269" y="4628507"/>
              <a:ext cx="1366684" cy="1025013"/>
            </a:xfrm>
            <a:prstGeom prst="rect">
              <a:avLst/>
            </a:prstGeom>
          </p:spPr>
        </p:pic>
        <p:pic>
          <p:nvPicPr>
            <p:cNvPr id="23" name="그림 19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74CDFFBA-B879-BCA9-80FC-266B79543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10915" y="4630684"/>
              <a:ext cx="1366684" cy="1025013"/>
            </a:xfrm>
            <a:prstGeom prst="rect">
              <a:avLst/>
            </a:prstGeom>
          </p:spPr>
        </p:pic>
        <p:pic>
          <p:nvPicPr>
            <p:cNvPr id="24" name="그림 20" descr="텍스트, 남성이(가) 표시된 사진&#10;&#10;자동 생성된 설명">
              <a:extLst>
                <a:ext uri="{FF2B5EF4-FFF2-40B4-BE49-F238E27FC236}">
                  <a16:creationId xmlns:a16="http://schemas.microsoft.com/office/drawing/2014/main" id="{1906A2C0-666B-F1A6-39F6-738204350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0395" y="4626330"/>
              <a:ext cx="1366684" cy="1025013"/>
            </a:xfrm>
            <a:prstGeom prst="rect">
              <a:avLst/>
            </a:prstGeom>
          </p:spPr>
        </p:pic>
        <p:pic>
          <p:nvPicPr>
            <p:cNvPr id="25" name="그림 21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8A9F7264-7D1B-1CBB-0A4E-E5D8B429E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574971" y="3562697"/>
              <a:ext cx="1366684" cy="1025013"/>
            </a:xfrm>
            <a:prstGeom prst="rect">
              <a:avLst/>
            </a:prstGeom>
          </p:spPr>
        </p:pic>
        <p:pic>
          <p:nvPicPr>
            <p:cNvPr id="26" name="그림 22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E17CA5DE-04BA-9821-CCBE-84239FDE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09984" y="3569228"/>
              <a:ext cx="1366684" cy="1025013"/>
            </a:xfrm>
            <a:prstGeom prst="rect">
              <a:avLst/>
            </a:prstGeom>
          </p:spPr>
        </p:pic>
        <p:pic>
          <p:nvPicPr>
            <p:cNvPr id="27" name="그림 23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598FE497-7371-5A37-893F-1E0DA2DFE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76518" y="3569228"/>
              <a:ext cx="1366684" cy="1025013"/>
            </a:xfrm>
            <a:prstGeom prst="rect">
              <a:avLst/>
            </a:prstGeom>
          </p:spPr>
        </p:pic>
        <p:pic>
          <p:nvPicPr>
            <p:cNvPr id="28" name="그림 24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8E0C5A11-727C-7100-E393-A59E071C0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308039" y="5676900"/>
              <a:ext cx="1366684" cy="1025013"/>
            </a:xfrm>
            <a:prstGeom prst="rect">
              <a:avLst/>
            </a:prstGeom>
          </p:spPr>
        </p:pic>
        <p:pic>
          <p:nvPicPr>
            <p:cNvPr id="29" name="그림 25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5B432FD7-56A7-DEF8-2A80-D05E5E1DF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574971" y="2505595"/>
              <a:ext cx="1366684" cy="1025013"/>
            </a:xfrm>
            <a:prstGeom prst="rect">
              <a:avLst/>
            </a:prstGeom>
          </p:spPr>
        </p:pic>
        <p:pic>
          <p:nvPicPr>
            <p:cNvPr id="30" name="그림 26">
              <a:extLst>
                <a:ext uri="{FF2B5EF4-FFF2-40B4-BE49-F238E27FC236}">
                  <a16:creationId xmlns:a16="http://schemas.microsoft.com/office/drawing/2014/main" id="{DDBD6BBF-0833-338F-B452-09BC1625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421993" y="2512126"/>
              <a:ext cx="1366684" cy="1025013"/>
            </a:xfrm>
            <a:prstGeom prst="rect">
              <a:avLst/>
            </a:prstGeom>
          </p:spPr>
        </p:pic>
        <p:pic>
          <p:nvPicPr>
            <p:cNvPr id="31" name="그림 27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363AE074-2DB6-EC31-54D4-9075883B8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512859" y="402277"/>
              <a:ext cx="1366684" cy="1025013"/>
            </a:xfrm>
            <a:prstGeom prst="rect">
              <a:avLst/>
            </a:prstGeom>
          </p:spPr>
        </p:pic>
        <p:pic>
          <p:nvPicPr>
            <p:cNvPr id="32" name="그림 28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89E216F5-27D1-3D20-438D-2B8C10494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370767" y="2509949"/>
              <a:ext cx="1366684" cy="1025013"/>
            </a:xfrm>
            <a:prstGeom prst="rect">
              <a:avLst/>
            </a:prstGeom>
          </p:spPr>
        </p:pic>
        <p:pic>
          <p:nvPicPr>
            <p:cNvPr id="33" name="그림 29" descr="실내이(가) 표시된 사진&#10;&#10;자동 생성된 설명">
              <a:extLst>
                <a:ext uri="{FF2B5EF4-FFF2-40B4-BE49-F238E27FC236}">
                  <a16:creationId xmlns:a16="http://schemas.microsoft.com/office/drawing/2014/main" id="{BE08E098-214D-7A7B-B43B-43FD1208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305164" y="2516480"/>
              <a:ext cx="1366684" cy="1025013"/>
            </a:xfrm>
            <a:prstGeom prst="rect">
              <a:avLst/>
            </a:prstGeom>
          </p:spPr>
        </p:pic>
        <p:pic>
          <p:nvPicPr>
            <p:cNvPr id="34" name="그림 30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1FEBD199-071D-634E-126C-621A4E9DF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210395" y="2503418"/>
              <a:ext cx="1366684" cy="1025013"/>
            </a:xfrm>
            <a:prstGeom prst="rect">
              <a:avLst/>
            </a:prstGeom>
          </p:spPr>
        </p:pic>
        <p:pic>
          <p:nvPicPr>
            <p:cNvPr id="35" name="그림 31" descr="텍스트, 남성이(가) 표시된 사진&#10;&#10;자동 생성된 설명">
              <a:extLst>
                <a:ext uri="{FF2B5EF4-FFF2-40B4-BE49-F238E27FC236}">
                  <a16:creationId xmlns:a16="http://schemas.microsoft.com/office/drawing/2014/main" id="{672BA281-F71A-2625-3633-F2458F3D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437849" y="1457202"/>
              <a:ext cx="1366684" cy="1025013"/>
            </a:xfrm>
            <a:prstGeom prst="rect">
              <a:avLst/>
            </a:prstGeom>
          </p:spPr>
        </p:pic>
        <p:pic>
          <p:nvPicPr>
            <p:cNvPr id="36" name="그림 32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A5F750A2-7619-3029-0695-25204F52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574971" y="5687786"/>
              <a:ext cx="1366684" cy="1025013"/>
            </a:xfrm>
            <a:prstGeom prst="rect">
              <a:avLst/>
            </a:prstGeom>
          </p:spPr>
        </p:pic>
        <p:pic>
          <p:nvPicPr>
            <p:cNvPr id="37" name="그림 33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778DBCB2-76B7-A5F7-23FB-FC5597C9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210395" y="5687786"/>
              <a:ext cx="1366684" cy="1025013"/>
            </a:xfrm>
            <a:prstGeom prst="rect">
              <a:avLst/>
            </a:prstGeom>
          </p:spPr>
        </p:pic>
        <p:pic>
          <p:nvPicPr>
            <p:cNvPr id="38" name="그림 35" descr="텍스트, 포즈이(가) 표시된 사진&#10;&#10;자동 생성된 설명">
              <a:extLst>
                <a:ext uri="{FF2B5EF4-FFF2-40B4-BE49-F238E27FC236}">
                  <a16:creationId xmlns:a16="http://schemas.microsoft.com/office/drawing/2014/main" id="{643C2265-4440-DD40-34F1-C4C57E2D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506410" y="1450670"/>
              <a:ext cx="1366684" cy="1025013"/>
            </a:xfrm>
            <a:prstGeom prst="rect">
              <a:avLst/>
            </a:prstGeom>
          </p:spPr>
        </p:pic>
        <p:pic>
          <p:nvPicPr>
            <p:cNvPr id="39" name="그림 36" descr="텍스트, 사람, 실내, 남성이(가) 표시된 사진&#10;&#10;자동 생성된 설명">
              <a:extLst>
                <a:ext uri="{FF2B5EF4-FFF2-40B4-BE49-F238E27FC236}">
                  <a16:creationId xmlns:a16="http://schemas.microsoft.com/office/drawing/2014/main" id="{442B9D6E-7B2B-0FB2-0518-4A7242935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3369288" y="1450670"/>
              <a:ext cx="1366684" cy="1025013"/>
            </a:xfrm>
            <a:prstGeom prst="rect">
              <a:avLst/>
            </a:prstGeom>
          </p:spPr>
        </p:pic>
        <p:pic>
          <p:nvPicPr>
            <p:cNvPr id="40" name="그림 38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252F8666-FC43-EEB0-C2EE-C8A7155DC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210395" y="3553988"/>
              <a:ext cx="1378975" cy="1037304"/>
            </a:xfrm>
            <a:prstGeom prst="rect">
              <a:avLst/>
            </a:prstGeom>
          </p:spPr>
        </p:pic>
        <p:pic>
          <p:nvPicPr>
            <p:cNvPr id="41" name="그림 39" descr="텍스트, 사람, 남성이(가) 표시된 사진&#10;&#10;자동 생성된 설명">
              <a:extLst>
                <a:ext uri="{FF2B5EF4-FFF2-40B4-BE49-F238E27FC236}">
                  <a16:creationId xmlns:a16="http://schemas.microsoft.com/office/drawing/2014/main" id="{2F9CB044-AE4F-D844-7B4F-67F72622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574971" y="391391"/>
              <a:ext cx="1366684" cy="1025013"/>
            </a:xfrm>
            <a:prstGeom prst="rect">
              <a:avLst/>
            </a:prstGeom>
          </p:spPr>
        </p:pic>
        <p:pic>
          <p:nvPicPr>
            <p:cNvPr id="42" name="그림 40" descr="사람이(가) 표시된 사진&#10;&#10;자동 생성된 설명">
              <a:extLst>
                <a:ext uri="{FF2B5EF4-FFF2-40B4-BE49-F238E27FC236}">
                  <a16:creationId xmlns:a16="http://schemas.microsoft.com/office/drawing/2014/main" id="{ABF6040A-85DF-315D-870D-43885F00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4430619" y="3567051"/>
              <a:ext cx="1378975" cy="1025013"/>
            </a:xfrm>
            <a:prstGeom prst="rect">
              <a:avLst/>
            </a:prstGeom>
          </p:spPr>
        </p:pic>
        <p:pic>
          <p:nvPicPr>
            <p:cNvPr id="43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0C2130BE-FCF7-21CB-342B-D4D98832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362141" y="5687786"/>
              <a:ext cx="1378975" cy="1037304"/>
            </a:xfrm>
            <a:prstGeom prst="rect">
              <a:avLst/>
            </a:prstGeom>
          </p:spPr>
        </p:pic>
      </p:grpSp>
      <p:grpSp>
        <p:nvGrpSpPr>
          <p:cNvPr id="44" name="그룹 91">
            <a:extLst>
              <a:ext uri="{FF2B5EF4-FFF2-40B4-BE49-F238E27FC236}">
                <a16:creationId xmlns:a16="http://schemas.microsoft.com/office/drawing/2014/main" id="{6E968DA3-60C9-E426-7049-42F77B8691F4}"/>
              </a:ext>
            </a:extLst>
          </p:cNvPr>
          <p:cNvGrpSpPr/>
          <p:nvPr/>
        </p:nvGrpSpPr>
        <p:grpSpPr>
          <a:xfrm>
            <a:off x="5910628" y="1702255"/>
            <a:ext cx="4838779" cy="4371974"/>
            <a:chOff x="2420363" y="223157"/>
            <a:chExt cx="5317701" cy="4794035"/>
          </a:xfrm>
        </p:grpSpPr>
        <p:pic>
          <p:nvPicPr>
            <p:cNvPr id="45" name="그림 66" descr="텍스트, 사람, 젊은, 포즈이(가) 표시된 사진&#10;&#10;자동 생성된 설명">
              <a:extLst>
                <a:ext uri="{FF2B5EF4-FFF2-40B4-BE49-F238E27FC236}">
                  <a16:creationId xmlns:a16="http://schemas.microsoft.com/office/drawing/2014/main" id="{7162B9D4-8389-D77B-40B9-3BDDA1FC2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446271" y="1173023"/>
              <a:ext cx="1291087" cy="964721"/>
            </a:xfrm>
            <a:prstGeom prst="rect">
              <a:avLst/>
            </a:prstGeom>
          </p:spPr>
        </p:pic>
        <p:pic>
          <p:nvPicPr>
            <p:cNvPr id="46" name="그림 44" descr="텍스트, 실내, 사람이(가) 표시된 사진&#10;&#10;자동 생성된 설명">
              <a:extLst>
                <a:ext uri="{FF2B5EF4-FFF2-40B4-BE49-F238E27FC236}">
                  <a16:creationId xmlns:a16="http://schemas.microsoft.com/office/drawing/2014/main" id="{BA22AAE3-003F-12B6-0561-BD273883E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446977" y="3134847"/>
              <a:ext cx="1291087" cy="964721"/>
            </a:xfrm>
            <a:prstGeom prst="rect">
              <a:avLst/>
            </a:prstGeom>
          </p:spPr>
        </p:pic>
        <p:pic>
          <p:nvPicPr>
            <p:cNvPr id="47" name="그림 45" descr="텍스트, 사람, 포즈이(가) 표시된 사진&#10;&#10;자동 생성된 설명">
              <a:extLst>
                <a:ext uri="{FF2B5EF4-FFF2-40B4-BE49-F238E27FC236}">
                  <a16:creationId xmlns:a16="http://schemas.microsoft.com/office/drawing/2014/main" id="{FC5C86DF-42D0-6A17-1823-086C6254B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446977" y="2165795"/>
              <a:ext cx="1291087" cy="964721"/>
            </a:xfrm>
            <a:prstGeom prst="rect">
              <a:avLst/>
            </a:prstGeom>
          </p:spPr>
        </p:pic>
        <p:pic>
          <p:nvPicPr>
            <p:cNvPr id="48" name="그림 46">
              <a:extLst>
                <a:ext uri="{FF2B5EF4-FFF2-40B4-BE49-F238E27FC236}">
                  <a16:creationId xmlns:a16="http://schemas.microsoft.com/office/drawing/2014/main" id="{70D34EE4-BD23-3F01-97A7-F0D7A133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4446271" y="3134847"/>
              <a:ext cx="1291087" cy="964721"/>
            </a:xfrm>
            <a:prstGeom prst="rect">
              <a:avLst/>
            </a:prstGeom>
          </p:spPr>
        </p:pic>
        <p:pic>
          <p:nvPicPr>
            <p:cNvPr id="49" name="그림 47" descr="텍스트, 사람, 실내, 포즈이(가) 표시된 사진&#10;&#10;자동 생성된 설명">
              <a:extLst>
                <a:ext uri="{FF2B5EF4-FFF2-40B4-BE49-F238E27FC236}">
                  <a16:creationId xmlns:a16="http://schemas.microsoft.com/office/drawing/2014/main" id="{F369E773-538C-C9C7-C969-043874F36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436469" y="3134847"/>
              <a:ext cx="1291087" cy="964721"/>
            </a:xfrm>
            <a:prstGeom prst="rect">
              <a:avLst/>
            </a:prstGeom>
          </p:spPr>
        </p:pic>
        <p:pic>
          <p:nvPicPr>
            <p:cNvPr id="50" name="그림 48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91EA72D0-9D6C-1E61-13F2-04CFDD39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2420363" y="3134847"/>
              <a:ext cx="1291087" cy="964721"/>
            </a:xfrm>
            <a:prstGeom prst="rect">
              <a:avLst/>
            </a:prstGeom>
          </p:spPr>
        </p:pic>
        <p:pic>
          <p:nvPicPr>
            <p:cNvPr id="51" name="그림 49" descr="사람, 포즈이(가) 표시된 사진&#10;&#10;자동 생성된 설명">
              <a:extLst>
                <a:ext uri="{FF2B5EF4-FFF2-40B4-BE49-F238E27FC236}">
                  <a16:creationId xmlns:a16="http://schemas.microsoft.com/office/drawing/2014/main" id="{1C2B9EC9-B753-73A6-DB48-405A4CB0D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6446977" y="4052471"/>
              <a:ext cx="1291087" cy="964721"/>
            </a:xfrm>
            <a:prstGeom prst="rect">
              <a:avLst/>
            </a:prstGeom>
          </p:spPr>
        </p:pic>
        <p:pic>
          <p:nvPicPr>
            <p:cNvPr id="52" name="그림 50" descr="텍스트이(가) 표시된 사진&#10;&#10;자동 생성된 설명">
              <a:extLst>
                <a:ext uri="{FF2B5EF4-FFF2-40B4-BE49-F238E27FC236}">
                  <a16:creationId xmlns:a16="http://schemas.microsoft.com/office/drawing/2014/main" id="{F68B5AB7-1BD4-986E-42B5-8A14171D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5447055" y="3134847"/>
              <a:ext cx="1291087" cy="964721"/>
            </a:xfrm>
            <a:prstGeom prst="rect">
              <a:avLst/>
            </a:prstGeom>
          </p:spPr>
        </p:pic>
        <p:pic>
          <p:nvPicPr>
            <p:cNvPr id="53" name="그림 51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3ADBE7B1-A982-AF6F-3229-557DE5AD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3436469" y="4052471"/>
              <a:ext cx="1291087" cy="964721"/>
            </a:xfrm>
            <a:prstGeom prst="rect">
              <a:avLst/>
            </a:prstGeom>
          </p:spPr>
        </p:pic>
        <p:pic>
          <p:nvPicPr>
            <p:cNvPr id="54" name="그림 52" descr="텍스트, 사람, 포즈이(가) 표시된 사진&#10;&#10;자동 생성된 설명">
              <a:extLst>
                <a:ext uri="{FF2B5EF4-FFF2-40B4-BE49-F238E27FC236}">
                  <a16:creationId xmlns:a16="http://schemas.microsoft.com/office/drawing/2014/main" id="{39EBF579-A2CA-1E16-1AB6-B34DB800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6446977" y="1173023"/>
              <a:ext cx="1291087" cy="964721"/>
            </a:xfrm>
            <a:prstGeom prst="rect">
              <a:avLst/>
            </a:prstGeom>
          </p:spPr>
        </p:pic>
        <p:pic>
          <p:nvPicPr>
            <p:cNvPr id="55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5F86B03-FFEE-BCF8-116B-DB71AB17E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3436469" y="2165795"/>
              <a:ext cx="1291087" cy="964721"/>
            </a:xfrm>
            <a:prstGeom prst="rect">
              <a:avLst/>
            </a:prstGeom>
          </p:spPr>
        </p:pic>
        <p:pic>
          <p:nvPicPr>
            <p:cNvPr id="56" name="그림 54" descr="텍스트, 사람, 실내, 남성이(가) 표시된 사진&#10;&#10;자동 생성된 설명">
              <a:extLst>
                <a:ext uri="{FF2B5EF4-FFF2-40B4-BE49-F238E27FC236}">
                  <a16:creationId xmlns:a16="http://schemas.microsoft.com/office/drawing/2014/main" id="{478A3993-A3F8-EDC7-7208-46B8E73E0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5447055" y="1173023"/>
              <a:ext cx="1291087" cy="964721"/>
            </a:xfrm>
            <a:prstGeom prst="rect">
              <a:avLst/>
            </a:prstGeom>
          </p:spPr>
        </p:pic>
        <p:pic>
          <p:nvPicPr>
            <p:cNvPr id="57" name="그림 55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FF25C22D-116C-BCDF-2595-5BF4E5803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5447055" y="223157"/>
              <a:ext cx="1291087" cy="964721"/>
            </a:xfrm>
            <a:prstGeom prst="rect">
              <a:avLst/>
            </a:prstGeom>
          </p:spPr>
        </p:pic>
        <p:pic>
          <p:nvPicPr>
            <p:cNvPr id="58" name="그림 56" descr="텍스트, 사람, 사진 액자이(가) 표시된 사진&#10;&#10;자동 생성된 설명">
              <a:extLst>
                <a:ext uri="{FF2B5EF4-FFF2-40B4-BE49-F238E27FC236}">
                  <a16:creationId xmlns:a16="http://schemas.microsoft.com/office/drawing/2014/main" id="{6B9D34C6-5D5F-BDFB-6C43-2EA55202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3436469" y="223157"/>
              <a:ext cx="1291087" cy="964721"/>
            </a:xfrm>
            <a:prstGeom prst="rect">
              <a:avLst/>
            </a:prstGeom>
          </p:spPr>
        </p:pic>
        <p:pic>
          <p:nvPicPr>
            <p:cNvPr id="59" name="그림 5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605276-8B91-DD73-02FF-80D119F3A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3436469" y="1173023"/>
              <a:ext cx="1291087" cy="964721"/>
            </a:xfrm>
            <a:prstGeom prst="rect">
              <a:avLst/>
            </a:prstGeom>
          </p:spPr>
        </p:pic>
        <p:pic>
          <p:nvPicPr>
            <p:cNvPr id="60" name="그림 59" descr="텍스트, 포즈이(가) 표시된 사진&#10;&#10;자동 생성된 설명">
              <a:extLst>
                <a:ext uri="{FF2B5EF4-FFF2-40B4-BE49-F238E27FC236}">
                  <a16:creationId xmlns:a16="http://schemas.microsoft.com/office/drawing/2014/main" id="{9BDC8B21-8BEE-CC5D-5736-33E9F887E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4452417" y="4052471"/>
              <a:ext cx="1276710" cy="950344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42E7B18-30AF-5047-0749-6DE386C2F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2426508" y="4052471"/>
              <a:ext cx="1276710" cy="964721"/>
            </a:xfrm>
            <a:prstGeom prst="rect">
              <a:avLst/>
            </a:prstGeom>
          </p:spPr>
        </p:pic>
        <p:pic>
          <p:nvPicPr>
            <p:cNvPr id="62" name="그림 61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11890940-7633-541B-58A0-FB6C6737C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4452417" y="2165795"/>
              <a:ext cx="1276710" cy="964721"/>
            </a:xfrm>
            <a:prstGeom prst="rect">
              <a:avLst/>
            </a:prstGeom>
          </p:spPr>
        </p:pic>
        <p:pic>
          <p:nvPicPr>
            <p:cNvPr id="63" name="그림 62" descr="텍스트, 사람, 포즈이(가) 표시된 사진&#10;&#10;자동 생성된 설명">
              <a:extLst>
                <a:ext uri="{FF2B5EF4-FFF2-40B4-BE49-F238E27FC236}">
                  <a16:creationId xmlns:a16="http://schemas.microsoft.com/office/drawing/2014/main" id="{492C8978-0E71-C472-38F4-A267B2152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2420363" y="2165795"/>
              <a:ext cx="1291087" cy="950344"/>
            </a:xfrm>
            <a:prstGeom prst="rect">
              <a:avLst/>
            </a:prstGeom>
          </p:spPr>
        </p:pic>
        <p:pic>
          <p:nvPicPr>
            <p:cNvPr id="64" name="그림 63" descr="텍스트, 사람, 실내, 포즈이(가) 표시된 사진&#10;&#10;자동 생성된 설명">
              <a:extLst>
                <a:ext uri="{FF2B5EF4-FFF2-40B4-BE49-F238E27FC236}">
                  <a16:creationId xmlns:a16="http://schemas.microsoft.com/office/drawing/2014/main" id="{7C2B2C0E-B897-D1FD-897E-C29101E9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2426508" y="1173023"/>
              <a:ext cx="1276710" cy="964721"/>
            </a:xfrm>
            <a:prstGeom prst="rect">
              <a:avLst/>
            </a:prstGeom>
          </p:spPr>
        </p:pic>
        <p:pic>
          <p:nvPicPr>
            <p:cNvPr id="65" name="그림 64" descr="사람, 웃기, 포즈이(가) 표시된 사진&#10;&#10;자동 생성된 설명">
              <a:extLst>
                <a:ext uri="{FF2B5EF4-FFF2-40B4-BE49-F238E27FC236}">
                  <a16:creationId xmlns:a16="http://schemas.microsoft.com/office/drawing/2014/main" id="{62BD346E-464D-C7B9-1623-5DFB5F47E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5453200" y="2165795"/>
              <a:ext cx="1276710" cy="964721"/>
            </a:xfrm>
            <a:prstGeom prst="rect">
              <a:avLst/>
            </a:prstGeom>
          </p:spPr>
        </p:pic>
        <p:pic>
          <p:nvPicPr>
            <p:cNvPr id="66" name="그림 65" descr="텍스트, 사람, 소녀, 포즈이(가) 표시된 사진&#10;&#10;자동 생성된 설명">
              <a:extLst>
                <a:ext uri="{FF2B5EF4-FFF2-40B4-BE49-F238E27FC236}">
                  <a16:creationId xmlns:a16="http://schemas.microsoft.com/office/drawing/2014/main" id="{CD8AD461-28A6-3BE4-0894-8512EDCFA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6453122" y="223157"/>
              <a:ext cx="1276710" cy="964721"/>
            </a:xfrm>
            <a:prstGeom prst="rect">
              <a:avLst/>
            </a:prstGeom>
          </p:spPr>
        </p:pic>
        <p:pic>
          <p:nvPicPr>
            <p:cNvPr id="67" name="그림 66" descr="텍스트, 사람, 포즈이(가) 표시된 사진&#10;&#10;자동 생성된 설명">
              <a:extLst>
                <a:ext uri="{FF2B5EF4-FFF2-40B4-BE49-F238E27FC236}">
                  <a16:creationId xmlns:a16="http://schemas.microsoft.com/office/drawing/2014/main" id="{7B1AF986-98C9-1A64-C6D0-048F0C832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4452417" y="223157"/>
              <a:ext cx="1276710" cy="950344"/>
            </a:xfrm>
            <a:prstGeom prst="rect">
              <a:avLst/>
            </a:prstGeom>
          </p:spPr>
        </p:pic>
        <p:pic>
          <p:nvPicPr>
            <p:cNvPr id="68" name="그림 67" descr="텍스트이(가) 표시된 사진&#10;&#10;자동 생성된 설명">
              <a:extLst>
                <a:ext uri="{FF2B5EF4-FFF2-40B4-BE49-F238E27FC236}">
                  <a16:creationId xmlns:a16="http://schemas.microsoft.com/office/drawing/2014/main" id="{5E46629A-2AF1-C1D0-5D55-069B3077C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2426508" y="223157"/>
              <a:ext cx="1276710" cy="964721"/>
            </a:xfrm>
            <a:prstGeom prst="rect">
              <a:avLst/>
            </a:prstGeom>
          </p:spPr>
        </p:pic>
        <p:pic>
          <p:nvPicPr>
            <p:cNvPr id="69" name="그림 68" descr="텍스트, 사람, 실내, 웃기이(가) 표시된 사진&#10;&#10;자동 생성된 설명">
              <a:extLst>
                <a:ext uri="{FF2B5EF4-FFF2-40B4-BE49-F238E27FC236}">
                  <a16:creationId xmlns:a16="http://schemas.microsoft.com/office/drawing/2014/main" id="{2369582F-5F2C-9D28-B1E1-A5EB0F94C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5453200" y="4052471"/>
              <a:ext cx="1276710" cy="964721"/>
            </a:xfrm>
            <a:prstGeom prst="rect">
              <a:avLst/>
            </a:prstGeom>
          </p:spPr>
        </p:pic>
      </p:grp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7164CD0F-0598-D04E-01DA-BD69455CDDAA}"/>
              </a:ext>
            </a:extLst>
          </p:cNvPr>
          <p:cNvSpPr txBox="1">
            <a:spLocks/>
          </p:cNvSpPr>
          <p:nvPr/>
        </p:nvSpPr>
        <p:spPr>
          <a:xfrm>
            <a:off x="5851037" y="1253331"/>
            <a:ext cx="4838779" cy="482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MMPD Dataset (African / Asian)</a:t>
            </a:r>
          </a:p>
          <a:p>
            <a:pPr lvl="1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8714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0530-B0A8-E16A-74CC-AF0FF303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Introduction(cont.)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02232-FC48-03A6-1E19-8B05F4C58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Challenge of </a:t>
            </a:r>
            <a:r>
              <a:rPr lang="en-US" altLang="ko-KR" b="0" i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Supervised Learning in this task</a:t>
            </a:r>
            <a:endParaRPr lang="en-US" altLang="ko-KR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2400" dirty="0"/>
              <a:t>Camera-based sensing</a:t>
            </a:r>
            <a:endParaRPr lang="en-US" altLang="ko-KR" sz="18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Environmental differences: Intensity &amp; Composition of the incident light.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Camera sensor differences: Auto adjustments or Video codec...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Individual differences:  Appearance (skin type, facial hair...) &amp; Physiology (pulse dynamics..)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Contextual differences: Motions in the Videos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2400" dirty="0"/>
              <a:t>Data Collection &amp; Acquisition</a:t>
            </a:r>
            <a:endParaRPr lang="en-US" altLang="ko-KR" dirty="0"/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/>
              <a:t>Requires advanced technical expertise (Handling of Sensor/Device)</a:t>
            </a:r>
          </a:p>
          <a:p>
            <a:pPr marL="800100" lvl="1" indent="-34290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/>
              <a:t>Identity of the subjects &amp; sensitive health information (Privacy)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그래서 적은 샘플로 일반화 성능을 달성해야 하며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또는 </a:t>
            </a:r>
            <a:r>
              <a:rPr lang="en-US" altLang="ko-KR" sz="1600" dirty="0"/>
              <a:t>Pseudo Label</a:t>
            </a:r>
            <a:r>
              <a:rPr lang="ko-KR" altLang="en-US" sz="1600" dirty="0" err="1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생성하여 학습해야 필요가 있음</a:t>
            </a:r>
            <a:r>
              <a:rPr lang="en-US" altLang="ko-KR" sz="1600" dirty="0"/>
              <a:t>.</a:t>
            </a:r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9F79F-6383-DF70-CE45-7E911A456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09A55-EE8D-BD4E-AE65-F4A3D09E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F8689-25CA-7A5A-37C6-F4375091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98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9DC9-2DFB-C2E4-E292-1FBB3057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Introduction(cont.)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CE280-05A2-28B9-391A-59DB2E5C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Major Contribution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>
                <a:solidFill>
                  <a:srgbClr val="000000"/>
                </a:solidFill>
                <a:ea typeface="맑은 고딕" panose="020B0503020000020004" pitchFamily="50" charset="-127"/>
              </a:rPr>
              <a:t>Meta-learning Framework for camera-based Vital </a:t>
            </a:r>
            <a:r>
              <a:rPr lang="en-US" altLang="ko-KR" dirty="0">
                <a:solidFill>
                  <a:srgbClr val="000000"/>
                </a:solidFill>
                <a:ea typeface="맑은 고딕" panose="020B0503020000020004" pitchFamily="50" charset="-127"/>
              </a:rPr>
              <a:t>S</a:t>
            </a:r>
            <a:r>
              <a:rPr lang="en-US" altLang="ko-KR" sz="1800" dirty="0">
                <a:solidFill>
                  <a:srgbClr val="000000"/>
                </a:solidFill>
                <a:ea typeface="맑은 고딕" panose="020B0503020000020004" pitchFamily="50" charset="-127"/>
              </a:rPr>
              <a:t>ign measurement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8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>
                <a:solidFill>
                  <a:srgbClr val="000000"/>
                </a:solidFill>
                <a:ea typeface="맑은 고딕" panose="020B0503020000020004" pitchFamily="50" charset="-127"/>
              </a:rPr>
              <a:t>Cross-dataset Evaluation compared </a:t>
            </a:r>
            <a:r>
              <a:rPr lang="en-US" altLang="ko-KR" dirty="0">
                <a:solidFill>
                  <a:srgbClr val="000000"/>
                </a:solidFill>
                <a:ea typeface="맑은 고딕" panose="020B0503020000020004" pitchFamily="50" charset="-127"/>
              </a:rPr>
              <a:t>to</a:t>
            </a:r>
            <a:r>
              <a:rPr lang="en-US" altLang="ko-KR" sz="1800" dirty="0">
                <a:solidFill>
                  <a:srgbClr val="000000"/>
                </a:solidFill>
                <a:ea typeface="맑은 고딕" panose="020B0503020000020004" pitchFamily="50" charset="-127"/>
              </a:rPr>
              <a:t> other method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8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ea typeface="맑은 고딕" panose="020B0503020000020004" pitchFamily="50" charset="-127"/>
              </a:rPr>
              <a:t>T</a:t>
            </a:r>
            <a:r>
              <a:rPr lang="en-US" altLang="ko-KR" sz="1800" dirty="0">
                <a:solidFill>
                  <a:srgbClr val="000000"/>
                </a:solidFill>
                <a:ea typeface="맑은 고딕" panose="020B0503020000020004" pitchFamily="50" charset="-127"/>
              </a:rPr>
              <a:t>est sensitivity during adaptation(fine-tuning)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8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>
                <a:solidFill>
                  <a:srgbClr val="000000"/>
                </a:solidFill>
                <a:ea typeface="맑은 고딕" panose="020B0503020000020004" pitchFamily="50" charset="-127"/>
              </a:rPr>
              <a:t>Performance Analysis for subjects with different skin types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288E8-3DC1-471D-1946-82D5A3B8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F9DD3-482F-6836-2E13-256B7DBD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D568-8FE8-3CCB-0B28-5A860F61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47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C7A9-1E25-982E-61DA-1DACCB47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Model-Agnostic Meta-Learning (MAML)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393DF-ED44-4EBA-7BFB-2A95D2C5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04060-D2DA-FA78-2E53-026D3AAF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4B76F-E9E9-7113-9066-DDDAA510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내용 개체 틀 9">
            <a:extLst>
              <a:ext uri="{FF2B5EF4-FFF2-40B4-BE49-F238E27FC236}">
                <a16:creationId xmlns:a16="http://schemas.microsoft.com/office/drawing/2014/main" id="{9C140004-5CA4-D7D5-28C1-DE261D5CC640}"/>
              </a:ext>
            </a:extLst>
          </p:cNvPr>
          <p:cNvSpPr txBox="1">
            <a:spLocks/>
          </p:cNvSpPr>
          <p:nvPr/>
        </p:nvSpPr>
        <p:spPr>
          <a:xfrm>
            <a:off x="277640" y="881882"/>
            <a:ext cx="11636717" cy="7958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0" algn="just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Meta Learning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Learning to Learn 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54000" indent="0" algn="just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1600" b="1" u="sng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적은 양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의 샘플을 갖는 </a:t>
            </a:r>
            <a:r>
              <a:rPr lang="ko-KR" altLang="en-US" sz="1600" b="1" u="sng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새로운 </a:t>
            </a:r>
            <a:r>
              <a:rPr lang="en-US" altLang="ko-KR" sz="1600" b="1" u="sng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Task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에 대해서도 빠르게 학습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적응할 수 있도록 모델을 학습하는 방식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그룹 17">
            <a:extLst>
              <a:ext uri="{FF2B5EF4-FFF2-40B4-BE49-F238E27FC236}">
                <a16:creationId xmlns:a16="http://schemas.microsoft.com/office/drawing/2014/main" id="{66476575-873B-0943-47D1-97236237C56C}"/>
              </a:ext>
            </a:extLst>
          </p:cNvPr>
          <p:cNvGrpSpPr/>
          <p:nvPr/>
        </p:nvGrpSpPr>
        <p:grpSpPr>
          <a:xfrm>
            <a:off x="3835361" y="1872571"/>
            <a:ext cx="4033600" cy="3111647"/>
            <a:chOff x="3635603" y="2125124"/>
            <a:chExt cx="4033600" cy="3111647"/>
          </a:xfrm>
        </p:grpSpPr>
        <p:sp>
          <p:nvSpPr>
            <p:cNvPr id="9" name="사각형: 둥근 모서리 18">
              <a:extLst>
                <a:ext uri="{FF2B5EF4-FFF2-40B4-BE49-F238E27FC236}">
                  <a16:creationId xmlns:a16="http://schemas.microsoft.com/office/drawing/2014/main" id="{2622D11C-930A-340E-4731-BCE1AD1752BF}"/>
                </a:ext>
              </a:extLst>
            </p:cNvPr>
            <p:cNvSpPr/>
            <p:nvPr/>
          </p:nvSpPr>
          <p:spPr>
            <a:xfrm>
              <a:off x="3736568" y="2664153"/>
              <a:ext cx="1647170" cy="1249264"/>
            </a:xfrm>
            <a:prstGeom prst="roundRect">
              <a:avLst>
                <a:gd name="adj" fmla="val 6264"/>
              </a:avLst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200"/>
            </a:p>
          </p:txBody>
        </p:sp>
        <p:sp>
          <p:nvSpPr>
            <p:cNvPr id="10" name="사각형: 둥근 모서리 19">
              <a:extLst>
                <a:ext uri="{FF2B5EF4-FFF2-40B4-BE49-F238E27FC236}">
                  <a16:creationId xmlns:a16="http://schemas.microsoft.com/office/drawing/2014/main" id="{751E21D0-AD96-4A15-4AE6-94D9B29A02B6}"/>
                </a:ext>
              </a:extLst>
            </p:cNvPr>
            <p:cNvSpPr/>
            <p:nvPr/>
          </p:nvSpPr>
          <p:spPr>
            <a:xfrm>
              <a:off x="3635603" y="2557728"/>
              <a:ext cx="4033600" cy="2679043"/>
            </a:xfrm>
            <a:prstGeom prst="roundRect">
              <a:avLst>
                <a:gd name="adj" fmla="val 4110"/>
              </a:avLst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200"/>
            </a:p>
          </p:txBody>
        </p:sp>
        <p:pic>
          <p:nvPicPr>
            <p:cNvPr id="11" name="그림 20">
              <a:extLst>
                <a:ext uri="{FF2B5EF4-FFF2-40B4-BE49-F238E27FC236}">
                  <a16:creationId xmlns:a16="http://schemas.microsoft.com/office/drawing/2014/main" id="{3E866B45-2DE2-1FBC-B742-D4D960A01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4220" y="2910325"/>
              <a:ext cx="1554238" cy="970598"/>
            </a:xfrm>
            <a:prstGeom prst="rect">
              <a:avLst/>
            </a:prstGeom>
          </p:spPr>
        </p:pic>
        <p:pic>
          <p:nvPicPr>
            <p:cNvPr id="12" name="그림 21">
              <a:extLst>
                <a:ext uri="{FF2B5EF4-FFF2-40B4-BE49-F238E27FC236}">
                  <a16:creationId xmlns:a16="http://schemas.microsoft.com/office/drawing/2014/main" id="{23CB37FB-2E4B-0702-0817-E0C727CDD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9131" y="2899033"/>
              <a:ext cx="1601550" cy="992522"/>
            </a:xfrm>
            <a:prstGeom prst="rect">
              <a:avLst/>
            </a:prstGeom>
          </p:spPr>
        </p:pic>
        <p:sp>
          <p:nvSpPr>
            <p:cNvPr id="13" name="사각형: 둥근 모서리 22">
              <a:extLst>
                <a:ext uri="{FF2B5EF4-FFF2-40B4-BE49-F238E27FC236}">
                  <a16:creationId xmlns:a16="http://schemas.microsoft.com/office/drawing/2014/main" id="{FA532D11-CBB8-DF7D-4D69-52C0AEE791B9}"/>
                </a:ext>
              </a:extLst>
            </p:cNvPr>
            <p:cNvSpPr/>
            <p:nvPr/>
          </p:nvSpPr>
          <p:spPr>
            <a:xfrm>
              <a:off x="5526323" y="2651820"/>
              <a:ext cx="1647170" cy="1249264"/>
            </a:xfrm>
            <a:prstGeom prst="roundRect">
              <a:avLst>
                <a:gd name="adj" fmla="val 6264"/>
              </a:avLst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4287AE-EABF-6312-599E-744E2ADFAAC2}"/>
                </a:ext>
              </a:extLst>
            </p:cNvPr>
            <p:cNvSpPr txBox="1"/>
            <p:nvPr/>
          </p:nvSpPr>
          <p:spPr>
            <a:xfrm rot="16200000">
              <a:off x="6955656" y="3292286"/>
              <a:ext cx="923330" cy="304032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…</a:t>
              </a:r>
            </a:p>
            <a:p>
              <a:pPr algn="ctr"/>
              <a:endParaRPr lang="ko-KR" alt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2492C3-B277-B364-438E-25F5241D5E63}"/>
                </a:ext>
              </a:extLst>
            </p:cNvPr>
            <p:cNvSpPr txBox="1"/>
            <p:nvPr/>
          </p:nvSpPr>
          <p:spPr>
            <a:xfrm>
              <a:off x="4221082" y="2650071"/>
              <a:ext cx="6847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Task1</a:t>
              </a:r>
              <a:endParaRPr lang="ko-KR" altLang="en-US" sz="12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D1CEEF-24CD-ACAF-B398-9F2FFF72BD6E}"/>
                </a:ext>
              </a:extLst>
            </p:cNvPr>
            <p:cNvSpPr txBox="1"/>
            <p:nvPr/>
          </p:nvSpPr>
          <p:spPr>
            <a:xfrm>
              <a:off x="6007520" y="2644551"/>
              <a:ext cx="6847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Task2</a:t>
              </a:r>
              <a:endParaRPr lang="ko-KR" altLang="en-US" sz="1200" b="1" dirty="0"/>
            </a:p>
          </p:txBody>
        </p:sp>
        <p:pic>
          <p:nvPicPr>
            <p:cNvPr id="17" name="그림 26">
              <a:extLst>
                <a:ext uri="{FF2B5EF4-FFF2-40B4-BE49-F238E27FC236}">
                  <a16:creationId xmlns:a16="http://schemas.microsoft.com/office/drawing/2014/main" id="{50D7E9AA-F4BD-31F5-9ACF-0541B833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91667" l="0" r="98810">
                          <a14:foregroundMark x1="850" y1="86364" x2="19558" y2="18182"/>
                          <a14:foregroundMark x1="19558" y1="18182" x2="83163" y2="56818"/>
                          <a14:foregroundMark x1="83163" y1="56818" x2="57143" y2="88636"/>
                          <a14:foregroundMark x1="57143" y1="88636" x2="0" y2="71212"/>
                          <a14:foregroundMark x1="96088" y1="90152" x2="91497" y2="26515"/>
                          <a14:foregroundMark x1="94394" y1="33847" x2="95990" y2="37886"/>
                          <a14:foregroundMark x1="91497" y1="26515" x2="92496" y2="29042"/>
                          <a14:foregroundMark x1="97481" y1="61426" x2="95068" y2="87121"/>
                          <a14:foregroundMark x1="95068" y1="87121" x2="93367" y2="90152"/>
                          <a14:foregroundMark x1="97279" y1="91667" x2="96599" y2="91667"/>
                          <a14:foregroundMark x1="510" y1="48485" x2="510" y2="55303"/>
                          <a14:foregroundMark x1="510" y1="47727" x2="510" y2="48485"/>
                          <a14:foregroundMark x1="510" y1="46212" x2="510" y2="47727"/>
                          <a14:foregroundMark x1="340" y1="51515" x2="510" y2="56818"/>
                          <a14:foregroundMark x1="95068" y1="52273" x2="95068" y2="52273"/>
                          <a14:foregroundMark x1="95408" y1="53030" x2="95408" y2="53030"/>
                          <a14:foregroundMark x1="95068" y1="53030" x2="95068" y2="53030"/>
                          <a14:foregroundMark x1="96259" y1="56061" x2="96259" y2="56061"/>
                          <a14:foregroundMark x1="97279" y1="62879" x2="97279" y2="62879"/>
                          <a14:foregroundMark x1="96599" y1="59091" x2="96599" y2="59091"/>
                          <a14:foregroundMark x1="96939" y1="59848" x2="96939" y2="59848"/>
                          <a14:foregroundMark x1="96599" y1="56818" x2="96599" y2="56818"/>
                          <a14:foregroundMark x1="96088" y1="56061" x2="96088" y2="56061"/>
                          <a14:foregroundMark x1="98810" y1="71212" x2="98810" y2="71212"/>
                          <a14:foregroundMark x1="98639" y1="68939" x2="98639" y2="68939"/>
                          <a14:foregroundMark x1="94898" y1="50000" x2="94898" y2="50000"/>
                          <a14:backgroundMark x1="310" y1="56944" x2="340" y2="58333"/>
                          <a14:backgroundMark x1="0" y1="42424" x2="81" y2="46212"/>
                          <a14:backgroundMark x1="97109" y1="9848" x2="99320" y2="42424"/>
                          <a14:backgroundMark x1="96088" y1="52273" x2="99320" y2="50000"/>
                          <a14:backgroundMark x1="170" y1="47727" x2="170" y2="47727"/>
                          <a14:backgroundMark x1="170" y1="48485" x2="170" y2="48485"/>
                          <a14:backgroundMark x1="340" y1="48485" x2="340" y2="48485"/>
                          <a14:backgroundMark x1="340" y1="46212" x2="340" y2="46212"/>
                          <a14:backgroundMark x1="96769" y1="29545" x2="96769" y2="29545"/>
                          <a14:backgroundMark x1="96599" y1="29545" x2="96599" y2="30303"/>
                          <a14:backgroundMark x1="96259" y1="32576" x2="96259" y2="32576"/>
                          <a14:backgroundMark x1="95918" y1="28788" x2="95918" y2="33333"/>
                          <a14:backgroundMark x1="94728" y1="13636" x2="96429" y2="20455"/>
                          <a14:backgroundMark x1="93878" y1="21212" x2="96088" y2="24242"/>
                          <a14:backgroundMark x1="92687" y1="14394" x2="94728" y2="18182"/>
                          <a14:backgroundMark x1="91837" y1="10606" x2="93367" y2="13636"/>
                          <a14:backgroundMark x1="91156" y1="9848" x2="92687" y2="113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3166" y="4582354"/>
              <a:ext cx="2492928" cy="54918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7101A8-3E84-41C3-79B1-DCA68030A8F0}"/>
                </a:ext>
              </a:extLst>
            </p:cNvPr>
            <p:cNvSpPr txBox="1"/>
            <p:nvPr/>
          </p:nvSpPr>
          <p:spPr>
            <a:xfrm>
              <a:off x="4676466" y="2125124"/>
              <a:ext cx="19395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  <a:cs typeface="Times New Roman" panose="02020603050405020304" pitchFamily="18" charset="0"/>
                  <a:sym typeface="Wingdings" panose="05000000000000000000" pitchFamily="2" charset="2"/>
                </a:rPr>
                <a:t>MAML</a:t>
              </a:r>
              <a:endParaRPr lang="ko-KR" altLang="en-US" sz="2400" b="1" dirty="0"/>
            </a:p>
          </p:txBody>
        </p:sp>
        <p:cxnSp>
          <p:nvCxnSpPr>
            <p:cNvPr id="19" name="연결선: 꺾임 28">
              <a:extLst>
                <a:ext uri="{FF2B5EF4-FFF2-40B4-BE49-F238E27FC236}">
                  <a16:creationId xmlns:a16="http://schemas.microsoft.com/office/drawing/2014/main" id="{32DA0DF9-ED48-993B-AA04-8C614DE5D888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5400000">
              <a:off x="5674134" y="3906580"/>
              <a:ext cx="681270" cy="670278"/>
            </a:xfrm>
            <a:prstGeom prst="bentConnector3">
              <a:avLst>
                <a:gd name="adj1" fmla="val 50000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연결선: 꺾임 29">
              <a:extLst>
                <a:ext uri="{FF2B5EF4-FFF2-40B4-BE49-F238E27FC236}">
                  <a16:creationId xmlns:a16="http://schemas.microsoft.com/office/drawing/2014/main" id="{94A6672F-A8C9-9269-8AD1-31AF9E284A91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4785423" y="3688146"/>
              <a:ext cx="668937" cy="1119477"/>
            </a:xfrm>
            <a:prstGeom prst="bentConnector3">
              <a:avLst>
                <a:gd name="adj1" fmla="val 50000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연결선: 꺾임 30">
              <a:extLst>
                <a:ext uri="{FF2B5EF4-FFF2-40B4-BE49-F238E27FC236}">
                  <a16:creationId xmlns:a16="http://schemas.microsoft.com/office/drawing/2014/main" id="{818C6F16-6DBE-A6B5-9F5D-91DF26FC6F06}"/>
                </a:ext>
              </a:extLst>
            </p:cNvPr>
            <p:cNvCxnSpPr>
              <a:cxnSpLocks/>
              <a:stCxn id="14" idx="1"/>
              <a:endCxn id="17" idx="0"/>
            </p:cNvCxnSpPr>
            <p:nvPr/>
          </p:nvCxnSpPr>
          <p:spPr>
            <a:xfrm rot="5400000">
              <a:off x="6210283" y="3375315"/>
              <a:ext cx="676387" cy="1737691"/>
            </a:xfrm>
            <a:prstGeom prst="bentConnector3">
              <a:avLst>
                <a:gd name="adj1" fmla="val 50000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2" name="사각형: 둥근 모서리 31">
            <a:extLst>
              <a:ext uri="{FF2B5EF4-FFF2-40B4-BE49-F238E27FC236}">
                <a16:creationId xmlns:a16="http://schemas.microsoft.com/office/drawing/2014/main" id="{C38B82B0-7A06-BE9D-AD78-152AFEA76281}"/>
              </a:ext>
            </a:extLst>
          </p:cNvPr>
          <p:cNvSpPr/>
          <p:nvPr/>
        </p:nvSpPr>
        <p:spPr>
          <a:xfrm>
            <a:off x="9065623" y="2305175"/>
            <a:ext cx="2580466" cy="2679043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96F8A-E661-DA73-B7E5-D52CC169CD7B}"/>
              </a:ext>
            </a:extLst>
          </p:cNvPr>
          <p:cNvSpPr txBox="1"/>
          <p:nvPr/>
        </p:nvSpPr>
        <p:spPr>
          <a:xfrm>
            <a:off x="9336517" y="1949823"/>
            <a:ext cx="1939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Fine-Tuning</a:t>
            </a:r>
            <a:endParaRPr lang="ko-KR" altLang="en-US" sz="1600" b="1" dirty="0"/>
          </a:p>
        </p:txBody>
      </p:sp>
      <p:pic>
        <p:nvPicPr>
          <p:cNvPr id="24" name="그림 34">
            <a:extLst>
              <a:ext uri="{FF2B5EF4-FFF2-40B4-BE49-F238E27FC236}">
                <a16:creationId xmlns:a16="http://schemas.microsoft.com/office/drawing/2014/main" id="{77A498C6-B765-1B6E-5E03-1A39EAD2D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5655" y="2648232"/>
            <a:ext cx="1840402" cy="1199314"/>
          </a:xfrm>
          <a:prstGeom prst="rect">
            <a:avLst/>
          </a:prstGeom>
        </p:spPr>
      </p:pic>
      <p:sp>
        <p:nvSpPr>
          <p:cNvPr id="25" name="사각형: 둥근 모서리 35">
            <a:extLst>
              <a:ext uri="{FF2B5EF4-FFF2-40B4-BE49-F238E27FC236}">
                <a16:creationId xmlns:a16="http://schemas.microsoft.com/office/drawing/2014/main" id="{20D1DC23-EC03-E84D-F70F-B4AFFA851DA5}"/>
              </a:ext>
            </a:extLst>
          </p:cNvPr>
          <p:cNvSpPr/>
          <p:nvPr/>
        </p:nvSpPr>
        <p:spPr>
          <a:xfrm>
            <a:off x="9374788" y="2385798"/>
            <a:ext cx="1962136" cy="1508028"/>
          </a:xfrm>
          <a:prstGeom prst="roundRect">
            <a:avLst>
              <a:gd name="adj" fmla="val 6264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/>
          </a:p>
        </p:txBody>
      </p:sp>
      <p:sp>
        <p:nvSpPr>
          <p:cNvPr id="26" name="화살표: 아래쪽 38">
            <a:extLst>
              <a:ext uri="{FF2B5EF4-FFF2-40B4-BE49-F238E27FC236}">
                <a16:creationId xmlns:a16="http://schemas.microsoft.com/office/drawing/2014/main" id="{CA416391-9882-C56E-4C66-EF7C3DA77879}"/>
              </a:ext>
            </a:extLst>
          </p:cNvPr>
          <p:cNvSpPr/>
          <p:nvPr/>
        </p:nvSpPr>
        <p:spPr>
          <a:xfrm rot="16200000">
            <a:off x="8296731" y="2931931"/>
            <a:ext cx="337890" cy="1059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6C7BC5-BF8A-F03B-5838-313D320E54C0}"/>
              </a:ext>
            </a:extLst>
          </p:cNvPr>
          <p:cNvSpPr txBox="1"/>
          <p:nvPr/>
        </p:nvSpPr>
        <p:spPr>
          <a:xfrm>
            <a:off x="7856488" y="2856269"/>
            <a:ext cx="1205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Optimal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</a:t>
            </a:r>
            <a:r>
              <a:rPr lang="ko-KR" altLang="en-US" sz="1200" b="1" dirty="0" err="1"/>
              <a:t>oint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algn="ctr"/>
            <a:r>
              <a:rPr lang="ko-KR" altLang="en-US" sz="1200" b="1" dirty="0" err="1"/>
              <a:t>for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n</a:t>
            </a:r>
            <a:r>
              <a:rPr lang="ko-KR" altLang="en-US" sz="1200" b="1" dirty="0" err="1"/>
              <a:t>ew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t</a:t>
            </a:r>
            <a:r>
              <a:rPr lang="ko-KR" altLang="en-US" sz="1200" b="1" dirty="0" err="1"/>
              <a:t>ask</a:t>
            </a:r>
            <a:r>
              <a:rPr lang="en-US" altLang="ko-KR" sz="1200" b="1" dirty="0"/>
              <a:t>s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3E423F-CB68-4817-C107-CE09B82014B4}"/>
              </a:ext>
            </a:extLst>
          </p:cNvPr>
          <p:cNvSpPr txBox="1"/>
          <p:nvPr/>
        </p:nvSpPr>
        <p:spPr>
          <a:xfrm>
            <a:off x="398764" y="5525880"/>
            <a:ext cx="1089413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Assumption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Maximizing the sensitivity of the loss functions of new tasks</a:t>
            </a:r>
            <a:r>
              <a:rPr lang="en-US" altLang="ko-KR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with respect to the parameters.</a:t>
            </a:r>
          </a:p>
          <a:p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새로운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task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에 대한 작은 변화에도 해당 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task</a:t>
            </a:r>
            <a:r>
              <a:rPr lang="ko-KR" altLang="en-US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의 손실함수를 크게 변하게 하는 모델 파라미터가 있다</a:t>
            </a: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그림 41">
            <a:extLst>
              <a:ext uri="{FF2B5EF4-FFF2-40B4-BE49-F238E27FC236}">
                <a16:creationId xmlns:a16="http://schemas.microsoft.com/office/drawing/2014/main" id="{C47DB440-A5CC-95F7-DC58-DFE46A19A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00" y="2443423"/>
            <a:ext cx="2320724" cy="1391316"/>
          </a:xfrm>
          <a:prstGeom prst="rect">
            <a:avLst/>
          </a:prstGeom>
        </p:spPr>
      </p:pic>
      <p:pic>
        <p:nvPicPr>
          <p:cNvPr id="30" name="그림 43">
            <a:extLst>
              <a:ext uri="{FF2B5EF4-FFF2-40B4-BE49-F238E27FC236}">
                <a16:creationId xmlns:a16="http://schemas.microsoft.com/office/drawing/2014/main" id="{CDD20439-38C2-5D6F-2C3A-0F0AE07E7B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1667" l="0" r="98810">
                        <a14:foregroundMark x1="850" y1="86364" x2="19558" y2="18182"/>
                        <a14:foregroundMark x1="19558" y1="18182" x2="83163" y2="56818"/>
                        <a14:foregroundMark x1="83163" y1="56818" x2="57143" y2="88636"/>
                        <a14:foregroundMark x1="57143" y1="88636" x2="0" y2="71212"/>
                        <a14:foregroundMark x1="96088" y1="90152" x2="91497" y2="26515"/>
                        <a14:foregroundMark x1="94394" y1="33847" x2="95990" y2="37886"/>
                        <a14:foregroundMark x1="91497" y1="26515" x2="92496" y2="29042"/>
                        <a14:foregroundMark x1="97481" y1="61426" x2="95068" y2="87121"/>
                        <a14:foregroundMark x1="95068" y1="87121" x2="93367" y2="90152"/>
                        <a14:foregroundMark x1="97279" y1="91667" x2="96599" y2="91667"/>
                        <a14:foregroundMark x1="510" y1="48485" x2="510" y2="55303"/>
                        <a14:foregroundMark x1="510" y1="47727" x2="510" y2="48485"/>
                        <a14:foregroundMark x1="510" y1="46212" x2="510" y2="47727"/>
                        <a14:foregroundMark x1="340" y1="51515" x2="510" y2="56818"/>
                        <a14:foregroundMark x1="95068" y1="52273" x2="95068" y2="52273"/>
                        <a14:foregroundMark x1="95408" y1="53030" x2="95408" y2="53030"/>
                        <a14:foregroundMark x1="95068" y1="53030" x2="95068" y2="53030"/>
                        <a14:foregroundMark x1="96259" y1="56061" x2="96259" y2="56061"/>
                        <a14:foregroundMark x1="97279" y1="62879" x2="97279" y2="62879"/>
                        <a14:foregroundMark x1="96599" y1="59091" x2="96599" y2="59091"/>
                        <a14:foregroundMark x1="96939" y1="59848" x2="96939" y2="59848"/>
                        <a14:foregroundMark x1="96599" y1="56818" x2="96599" y2="56818"/>
                        <a14:foregroundMark x1="96088" y1="56061" x2="96088" y2="56061"/>
                        <a14:foregroundMark x1="98810" y1="71212" x2="98810" y2="71212"/>
                        <a14:foregroundMark x1="98639" y1="68939" x2="98639" y2="68939"/>
                        <a14:foregroundMark x1="94898" y1="50000" x2="94898" y2="50000"/>
                        <a14:backgroundMark x1="310" y1="56944" x2="340" y2="58333"/>
                        <a14:backgroundMark x1="0" y1="42424" x2="81" y2="46212"/>
                        <a14:backgroundMark x1="97109" y1="9848" x2="99320" y2="42424"/>
                        <a14:backgroundMark x1="96088" y1="52273" x2="99320" y2="50000"/>
                        <a14:backgroundMark x1="170" y1="47727" x2="170" y2="47727"/>
                        <a14:backgroundMark x1="170" y1="48485" x2="170" y2="48485"/>
                        <a14:backgroundMark x1="340" y1="48485" x2="340" y2="48485"/>
                        <a14:backgroundMark x1="340" y1="46212" x2="340" y2="46212"/>
                        <a14:backgroundMark x1="96769" y1="29545" x2="96769" y2="29545"/>
                        <a14:backgroundMark x1="96599" y1="29545" x2="96599" y2="30303"/>
                        <a14:backgroundMark x1="96259" y1="32576" x2="96259" y2="32576"/>
                        <a14:backgroundMark x1="95918" y1="28788" x2="95918" y2="33333"/>
                        <a14:backgroundMark x1="94728" y1="13636" x2="96429" y2="20455"/>
                        <a14:backgroundMark x1="93878" y1="21212" x2="96088" y2="24242"/>
                        <a14:backgroundMark x1="92687" y1="14394" x2="94728" y2="18182"/>
                        <a14:backgroundMark x1="91837" y1="10606" x2="93367" y2="13636"/>
                        <a14:backgroundMark x1="91156" y1="9848" x2="92687" y2="113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483" y="4271266"/>
            <a:ext cx="2457601" cy="549182"/>
          </a:xfrm>
          <a:prstGeom prst="rect">
            <a:avLst/>
          </a:prstGeom>
        </p:spPr>
      </p:pic>
      <p:sp>
        <p:nvSpPr>
          <p:cNvPr id="31" name="사각형: 둥근 모서리 44">
            <a:extLst>
              <a:ext uri="{FF2B5EF4-FFF2-40B4-BE49-F238E27FC236}">
                <a16:creationId xmlns:a16="http://schemas.microsoft.com/office/drawing/2014/main" id="{5B12B250-78C6-B149-B6F9-BE5B9FB72A2D}"/>
              </a:ext>
            </a:extLst>
          </p:cNvPr>
          <p:cNvSpPr/>
          <p:nvPr/>
        </p:nvSpPr>
        <p:spPr>
          <a:xfrm>
            <a:off x="445303" y="2303922"/>
            <a:ext cx="2747914" cy="2679043"/>
          </a:xfrm>
          <a:prstGeom prst="roundRect">
            <a:avLst>
              <a:gd name="adj" fmla="val 4110"/>
            </a:avLst>
          </a:prstGeom>
          <a:noFill/>
          <a:ln w="38100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0F0901-B0AE-3BC4-3259-E61703D72135}"/>
              </a:ext>
            </a:extLst>
          </p:cNvPr>
          <p:cNvSpPr txBox="1"/>
          <p:nvPr/>
        </p:nvSpPr>
        <p:spPr>
          <a:xfrm>
            <a:off x="796486" y="1918848"/>
            <a:ext cx="1939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Pretraining</a:t>
            </a:r>
            <a:endParaRPr lang="ko-KR" altLang="en-US" sz="1600" b="1" dirty="0"/>
          </a:p>
        </p:txBody>
      </p:sp>
      <p:sp>
        <p:nvSpPr>
          <p:cNvPr id="33" name="화살표: 아래쪽 46">
            <a:extLst>
              <a:ext uri="{FF2B5EF4-FFF2-40B4-BE49-F238E27FC236}">
                <a16:creationId xmlns:a16="http://schemas.microsoft.com/office/drawing/2014/main" id="{A2645A96-E18D-A848-DEA8-C90BA85ECE86}"/>
              </a:ext>
            </a:extLst>
          </p:cNvPr>
          <p:cNvSpPr/>
          <p:nvPr/>
        </p:nvSpPr>
        <p:spPr>
          <a:xfrm rot="16200000">
            <a:off x="3322588" y="3308077"/>
            <a:ext cx="337890" cy="34955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7C9B61-D76D-30F5-47D9-2A4FD631E98F}"/>
              </a:ext>
            </a:extLst>
          </p:cNvPr>
          <p:cNvSpPr txBox="1"/>
          <p:nvPr/>
        </p:nvSpPr>
        <p:spPr>
          <a:xfrm>
            <a:off x="330392" y="5080598"/>
            <a:ext cx="11366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MAML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produces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general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initialization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as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the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starting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point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for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fast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adaptation</a:t>
            </a:r>
            <a:r>
              <a:rPr lang="ko-KR" altLang="ko-KR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to</a:t>
            </a:r>
            <a:r>
              <a:rPr lang="ko-KR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</a:t>
            </a:r>
            <a:r>
              <a:rPr lang="ko-KR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diverse</a:t>
            </a:r>
            <a:r>
              <a:rPr lang="ko-KR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set</a:t>
            </a:r>
            <a:r>
              <a:rPr lang="ko-KR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of </a:t>
            </a:r>
            <a:r>
              <a:rPr lang="ko-KR" altLang="ko-KR" sz="1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unseen</a:t>
            </a:r>
            <a:r>
              <a:rPr lang="ko-KR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ko-KR" altLang="ko-KR" sz="1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tasks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59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FE8F-0880-727F-1CCC-EA8697FD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MAML(cont.)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A7603-812B-970F-8653-C27853E6E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5119-A073-C244-BCE6-E0766425E0D0}" type="datetime1">
              <a:rPr lang="en-US" altLang="ko-KR" smtClean="0"/>
              <a:t>5/19/23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5C3AE-0274-29CC-4FC7-C5B15D53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MetaPhys</a:t>
            </a:r>
            <a:r>
              <a:rPr lang="en-US" altLang="ko-KR" dirty="0"/>
              <a:t> review : Meta-Learning PoC</a:t>
            </a:r>
            <a:endParaRPr lang="ko-KR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53363-BC54-8BED-4723-C4DC82ED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Page </a:t>
            </a:r>
            <a:fld id="{836B6DB3-44B8-41C4-A846-21F6C617223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3A910E8E-3753-A715-2C3A-B15D86AA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73" y="1551482"/>
            <a:ext cx="4277917" cy="2535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B0ADF9-C767-DF7C-5C1F-0F5F6ED3E982}"/>
              </a:ext>
            </a:extLst>
          </p:cNvPr>
          <p:cNvSpPr txBox="1"/>
          <p:nvPr/>
        </p:nvSpPr>
        <p:spPr>
          <a:xfrm>
            <a:off x="6806730" y="4127483"/>
            <a:ext cx="4277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Figure 0. model-agnostic meta-learning algorithm (MAML)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94576C-B8F6-FB14-144C-D91022FB148C}"/>
                  </a:ext>
                </a:extLst>
              </p:cNvPr>
              <p:cNvSpPr txBox="1"/>
              <p:nvPr/>
            </p:nvSpPr>
            <p:spPr>
              <a:xfrm>
                <a:off x="277642" y="959204"/>
                <a:ext cx="11245286" cy="584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ko-KR" altLang="en-US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 각각의 </a:t>
                </a:r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task(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𝒯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  <a:r>
                  <a:rPr lang="ko-KR" altLang="en-US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가 적은 수의 </a:t>
                </a:r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gradient</a:t>
                </a:r>
                <a:r>
                  <a:rPr lang="ko-KR" altLang="en-US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update</a:t>
                </a:r>
                <a:r>
                  <a:rPr lang="ko-KR" altLang="en-US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만으로도 각자의 </a:t>
                </a:r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optimal parameter(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  <a:r>
                  <a:rPr lang="ko-KR" altLang="en-US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로 빠르게 수렴</a:t>
                </a:r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/</a:t>
                </a:r>
                <a:r>
                  <a:rPr lang="ko-KR" altLang="en-US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적응할 수 있는 모델</a:t>
                </a:r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  <a:r>
                  <a:rPr lang="ko-KR" altLang="en-US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을 학습하는 알고리즘</a:t>
                </a:r>
                <a:r>
                  <a:rPr lang="en-US" altLang="ko-KR" sz="16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94576C-B8F6-FB14-144C-D91022FB1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42" y="959204"/>
                <a:ext cx="11245286" cy="584968"/>
              </a:xfrm>
              <a:prstGeom prst="rect">
                <a:avLst/>
              </a:prstGeom>
              <a:blipFill>
                <a:blip r:embed="rId3"/>
                <a:stretch>
                  <a:fillRect l="-339" t="-6383" b="-1063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4">
            <a:extLst>
              <a:ext uri="{FF2B5EF4-FFF2-40B4-BE49-F238E27FC236}">
                <a16:creationId xmlns:a16="http://schemas.microsoft.com/office/drawing/2014/main" id="{DBFF3195-4E42-E45F-8C66-FD30C37B9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53" y="1551482"/>
            <a:ext cx="5732560" cy="3463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6E4AC3-8EA8-95A3-5808-34C2492FF2BB}"/>
                  </a:ext>
                </a:extLst>
              </p:cNvPr>
              <p:cNvSpPr txBox="1"/>
              <p:nvPr/>
            </p:nvSpPr>
            <p:spPr>
              <a:xfrm>
                <a:off x="525602" y="5041258"/>
                <a:ext cx="5271379" cy="336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400" dirty="0">
                    <a:latin typeface="+mn-ea"/>
                  </a:rPr>
                  <a:t>여기서</a:t>
                </a:r>
                <a:r>
                  <a:rPr lang="en-US" altLang="ko-KR" sz="1400" dirty="0">
                    <a:latin typeface="+mn-ea"/>
                  </a:rPr>
                  <a:t>,</a:t>
                </a:r>
                <a:r>
                  <a:rPr lang="ko-KR" altLang="en-US" sz="1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1400" dirty="0">
                            <a:latin typeface="+mn-ea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+mn-ea"/>
                  </a:rPr>
                  <a:t> : parametrized function with parameters θ</a:t>
                </a:r>
                <a:endParaRPr lang="ko-KR" altLang="en-US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6E4AC3-8EA8-95A3-5808-34C2492FF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2" y="5041258"/>
                <a:ext cx="5271379" cy="336502"/>
              </a:xfrm>
              <a:prstGeom prst="rect">
                <a:avLst/>
              </a:prstGeom>
              <a:blipFill>
                <a:blip r:embed="rId5"/>
                <a:stretch>
                  <a:fillRect l="-240" t="-3571" b="-71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8">
            <a:extLst>
              <a:ext uri="{FF2B5EF4-FFF2-40B4-BE49-F238E27FC236}">
                <a16:creationId xmlns:a16="http://schemas.microsoft.com/office/drawing/2014/main" id="{35F364D8-4D77-221C-B0B9-65AAA8197B4A}"/>
              </a:ext>
            </a:extLst>
          </p:cNvPr>
          <p:cNvCxnSpPr>
            <a:cxnSpLocks/>
          </p:cNvCxnSpPr>
          <p:nvPr/>
        </p:nvCxnSpPr>
        <p:spPr>
          <a:xfrm>
            <a:off x="2193813" y="4793814"/>
            <a:ext cx="3219016" cy="0"/>
          </a:xfrm>
          <a:prstGeom prst="line">
            <a:avLst/>
          </a:prstGeom>
          <a:ln w="28575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9">
            <a:extLst>
              <a:ext uri="{FF2B5EF4-FFF2-40B4-BE49-F238E27FC236}">
                <a16:creationId xmlns:a16="http://schemas.microsoft.com/office/drawing/2014/main" id="{0E5E558B-E44C-9688-7DEF-7556449062F9}"/>
              </a:ext>
            </a:extLst>
          </p:cNvPr>
          <p:cNvCxnSpPr>
            <a:cxnSpLocks/>
          </p:cNvCxnSpPr>
          <p:nvPr/>
        </p:nvCxnSpPr>
        <p:spPr>
          <a:xfrm>
            <a:off x="2282205" y="4224103"/>
            <a:ext cx="23051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0">
            <a:extLst>
              <a:ext uri="{FF2B5EF4-FFF2-40B4-BE49-F238E27FC236}">
                <a16:creationId xmlns:a16="http://schemas.microsoft.com/office/drawing/2014/main" id="{70421996-FD10-8171-5642-D341318BA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45" y="5474781"/>
            <a:ext cx="5086719" cy="634012"/>
          </a:xfrm>
          <a:prstGeom prst="rect">
            <a:avLst/>
          </a:prstGeom>
        </p:spPr>
      </p:pic>
      <p:cxnSp>
        <p:nvCxnSpPr>
          <p:cNvPr id="15" name="직선 연결선 11">
            <a:extLst>
              <a:ext uri="{FF2B5EF4-FFF2-40B4-BE49-F238E27FC236}">
                <a16:creationId xmlns:a16="http://schemas.microsoft.com/office/drawing/2014/main" id="{62778468-6537-EB94-1D09-E8CD9CA8A3E9}"/>
              </a:ext>
            </a:extLst>
          </p:cNvPr>
          <p:cNvCxnSpPr>
            <a:cxnSpLocks/>
          </p:cNvCxnSpPr>
          <p:nvPr/>
        </p:nvCxnSpPr>
        <p:spPr>
          <a:xfrm>
            <a:off x="4990224" y="4725543"/>
            <a:ext cx="42260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2">
            <a:extLst>
              <a:ext uri="{FF2B5EF4-FFF2-40B4-BE49-F238E27FC236}">
                <a16:creationId xmlns:a16="http://schemas.microsoft.com/office/drawing/2014/main" id="{AB4B6D35-39A6-CDDE-26AD-10AC60D8B3A6}"/>
              </a:ext>
            </a:extLst>
          </p:cNvPr>
          <p:cNvCxnSpPr>
            <a:cxnSpLocks/>
          </p:cNvCxnSpPr>
          <p:nvPr/>
        </p:nvCxnSpPr>
        <p:spPr>
          <a:xfrm>
            <a:off x="982233" y="6135408"/>
            <a:ext cx="2011240" cy="0"/>
          </a:xfrm>
          <a:prstGeom prst="line">
            <a:avLst/>
          </a:prstGeom>
          <a:ln w="28575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3">
            <a:extLst>
              <a:ext uri="{FF2B5EF4-FFF2-40B4-BE49-F238E27FC236}">
                <a16:creationId xmlns:a16="http://schemas.microsoft.com/office/drawing/2014/main" id="{F340A44A-5C46-8E1E-C291-44B89A6E0405}"/>
              </a:ext>
            </a:extLst>
          </p:cNvPr>
          <p:cNvCxnSpPr>
            <a:cxnSpLocks/>
          </p:cNvCxnSpPr>
          <p:nvPr/>
        </p:nvCxnSpPr>
        <p:spPr>
          <a:xfrm>
            <a:off x="4509707" y="5888813"/>
            <a:ext cx="1353313" cy="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4">
            <a:extLst>
              <a:ext uri="{FF2B5EF4-FFF2-40B4-BE49-F238E27FC236}">
                <a16:creationId xmlns:a16="http://schemas.microsoft.com/office/drawing/2014/main" id="{B9EA795E-1802-3478-FE9D-D3AD9A2D04BD}"/>
              </a:ext>
            </a:extLst>
          </p:cNvPr>
          <p:cNvCxnSpPr>
            <a:cxnSpLocks/>
          </p:cNvCxnSpPr>
          <p:nvPr/>
        </p:nvCxnSpPr>
        <p:spPr>
          <a:xfrm>
            <a:off x="2529329" y="5873573"/>
            <a:ext cx="412185" cy="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0485B6-C68B-B157-2EA4-884F2D8D9109}"/>
              </a:ext>
            </a:extLst>
          </p:cNvPr>
          <p:cNvSpPr txBox="1"/>
          <p:nvPr/>
        </p:nvSpPr>
        <p:spPr>
          <a:xfrm>
            <a:off x="321185" y="5503692"/>
            <a:ext cx="1189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400" dirty="0">
                <a:latin typeface="+mn-ea"/>
              </a:rPr>
              <a:t> </a:t>
            </a:r>
            <a:endParaRPr lang="ko-KR" altLang="en-US" sz="2400" dirty="0">
              <a:latin typeface="+mn-ea"/>
            </a:endParaRPr>
          </a:p>
        </p:txBody>
      </p:sp>
      <p:cxnSp>
        <p:nvCxnSpPr>
          <p:cNvPr id="20" name="직선 연결선 22">
            <a:extLst>
              <a:ext uri="{FF2B5EF4-FFF2-40B4-BE49-F238E27FC236}">
                <a16:creationId xmlns:a16="http://schemas.microsoft.com/office/drawing/2014/main" id="{09C37101-DBBE-990D-8FBD-E04FDBDA915A}"/>
              </a:ext>
            </a:extLst>
          </p:cNvPr>
          <p:cNvCxnSpPr>
            <a:cxnSpLocks/>
          </p:cNvCxnSpPr>
          <p:nvPr/>
        </p:nvCxnSpPr>
        <p:spPr>
          <a:xfrm>
            <a:off x="4137786" y="2557791"/>
            <a:ext cx="290866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3">
            <a:extLst>
              <a:ext uri="{FF2B5EF4-FFF2-40B4-BE49-F238E27FC236}">
                <a16:creationId xmlns:a16="http://schemas.microsoft.com/office/drawing/2014/main" id="{36240CD6-E5A1-8B5C-70A0-9C872DE8563E}"/>
              </a:ext>
            </a:extLst>
          </p:cNvPr>
          <p:cNvCxnSpPr>
            <a:cxnSpLocks/>
          </p:cNvCxnSpPr>
          <p:nvPr/>
        </p:nvCxnSpPr>
        <p:spPr>
          <a:xfrm>
            <a:off x="4135880" y="2738518"/>
            <a:ext cx="286381" cy="0"/>
          </a:xfrm>
          <a:prstGeom prst="line">
            <a:avLst/>
          </a:prstGeom>
          <a:ln w="28575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사각형: 둥근 모서리 28">
            <a:extLst>
              <a:ext uri="{FF2B5EF4-FFF2-40B4-BE49-F238E27FC236}">
                <a16:creationId xmlns:a16="http://schemas.microsoft.com/office/drawing/2014/main" id="{B2FED12D-5D85-567F-4BED-668D7EBC92FC}"/>
              </a:ext>
            </a:extLst>
          </p:cNvPr>
          <p:cNvSpPr/>
          <p:nvPr/>
        </p:nvSpPr>
        <p:spPr>
          <a:xfrm>
            <a:off x="4071552" y="2455567"/>
            <a:ext cx="2370640" cy="389319"/>
          </a:xfrm>
          <a:prstGeom prst="roundRect">
            <a:avLst>
              <a:gd name="adj" fmla="val 4110"/>
            </a:avLst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A79E7-CFB8-17EF-07F2-4164F62F32A1}"/>
              </a:ext>
            </a:extLst>
          </p:cNvPr>
          <p:cNvSpPr txBox="1"/>
          <p:nvPr/>
        </p:nvSpPr>
        <p:spPr>
          <a:xfrm>
            <a:off x="4418672" y="2412320"/>
            <a:ext cx="2127652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Inner-loop (Update using Support set)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Outer-loop (Update using Query set)</a:t>
            </a:r>
            <a:endParaRPr lang="ko-KR" altLang="en-US" sz="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556FE-5078-8D3C-8817-45EE361D4732}"/>
              </a:ext>
            </a:extLst>
          </p:cNvPr>
          <p:cNvSpPr txBox="1"/>
          <p:nvPr/>
        </p:nvSpPr>
        <p:spPr>
          <a:xfrm>
            <a:off x="6943373" y="4549830"/>
            <a:ext cx="4608326" cy="1806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MetaPhys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case...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0) Pretrained Backbone  TS-CAN(using AFRL dataset)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1) Task  Subject (Each Video = Support + Query Set)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2) Support &amp; Query Set  Split the video frames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3) Loss Function 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Mean Squared Error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(MSE)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867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발표 템플릿" id="{8D36ADF5-8DD9-6F41-B579-384F6C83D4AE}" vid="{FDD3F826-FA21-C144-BD22-AD2403380C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1138</TotalTime>
  <Words>1527</Words>
  <Application>Microsoft Macintosh PowerPoint</Application>
  <PresentationFormat>Widescreen</PresentationFormat>
  <Paragraphs>292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Calibri</vt:lpstr>
      <vt:lpstr>Cambria Math</vt:lpstr>
      <vt:lpstr>Wingdings</vt:lpstr>
      <vt:lpstr>Office 테마</vt:lpstr>
      <vt:lpstr>MetaPhys: Few-Shot Adaptation for  Non-Contact Physiological Measurement</vt:lpstr>
      <vt:lpstr>CONTENTS</vt:lpstr>
      <vt:lpstr>Introduction</vt:lpstr>
      <vt:lpstr>Introduction</vt:lpstr>
      <vt:lpstr>Introduction(cont.)</vt:lpstr>
      <vt:lpstr>Introduction(cont.)</vt:lpstr>
      <vt:lpstr>Introduction(cont.)</vt:lpstr>
      <vt:lpstr>Model-Agnostic Meta-Learning (MAML)</vt:lpstr>
      <vt:lpstr>MAML(cont.)</vt:lpstr>
      <vt:lpstr>MAML(cont.)</vt:lpstr>
      <vt:lpstr>MAML(cont.)</vt:lpstr>
      <vt:lpstr>Method – Physiological Meta-Learning</vt:lpstr>
      <vt:lpstr>Method – Physiological Meta-Learning(cont.)</vt:lpstr>
      <vt:lpstr>Method – Physiological Meta-Learning(cont.)</vt:lpstr>
      <vt:lpstr>Method – Physiological Meta-Learning(cont.)</vt:lpstr>
      <vt:lpstr>Experiment</vt:lpstr>
      <vt:lpstr>Result &amp; Discussion</vt:lpstr>
      <vt:lpstr>Result &amp; Discussion(cont.)</vt:lpstr>
      <vt:lpstr>Result &amp; Discussion(cont.)</vt:lpstr>
      <vt:lpstr>Implementation</vt:lpstr>
      <vt:lpstr>Implementation(cont.)</vt:lpstr>
      <vt:lpstr>Unsolved Problems &amp; Possible Solutions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MetaPhys: Few-Shot Adaptation for  Non-Contact Physiological Measurement</dc:title>
  <dc:creator>채종의</dc:creator>
  <cp:lastModifiedBy>채종의</cp:lastModifiedBy>
  <cp:revision>61</cp:revision>
  <dcterms:created xsi:type="dcterms:W3CDTF">2023-05-03T23:09:55Z</dcterms:created>
  <dcterms:modified xsi:type="dcterms:W3CDTF">2023-05-19T04:53:59Z</dcterms:modified>
</cp:coreProperties>
</file>